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1"/>
  </p:sldMasterIdLst>
  <p:notesMasterIdLst>
    <p:notesMasterId r:id="rId22"/>
  </p:notesMasterIdLst>
  <p:sldIdLst>
    <p:sldId id="256" r:id="rId2"/>
    <p:sldId id="268" r:id="rId3"/>
    <p:sldId id="282" r:id="rId4"/>
    <p:sldId id="283" r:id="rId5"/>
    <p:sldId id="284" r:id="rId6"/>
    <p:sldId id="285" r:id="rId7"/>
    <p:sldId id="274" r:id="rId8"/>
    <p:sldId id="265" r:id="rId9"/>
    <p:sldId id="266" r:id="rId10"/>
    <p:sldId id="267" r:id="rId11"/>
    <p:sldId id="275" r:id="rId12"/>
    <p:sldId id="286" r:id="rId13"/>
    <p:sldId id="287" r:id="rId14"/>
    <p:sldId id="288" r:id="rId15"/>
    <p:sldId id="278" r:id="rId16"/>
    <p:sldId id="257" r:id="rId17"/>
    <p:sldId id="258" r:id="rId18"/>
    <p:sldId id="259" r:id="rId19"/>
    <p:sldId id="260" r:id="rId20"/>
    <p:sldId id="261"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4" d="100"/>
          <a:sy n="104" d="100"/>
        </p:scale>
        <p:origin x="14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F8A820-9F9B-439D-8F1C-4F3385374D55}" type="datetimeFigureOut">
              <a:rPr lang="en-US" smtClean="0"/>
              <a:t>11/6/2020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CC9221-7E5A-4229-A1BF-FB216591C40D}" type="slidenum">
              <a:rPr lang="en-US" smtClean="0"/>
              <a:t>‹#›</a:t>
            </a:fld>
            <a:endParaRPr lang="en-US"/>
          </a:p>
        </p:txBody>
      </p:sp>
    </p:spTree>
    <p:extLst>
      <p:ext uri="{BB962C8B-B14F-4D97-AF65-F5344CB8AC3E}">
        <p14:creationId xmlns:p14="http://schemas.microsoft.com/office/powerpoint/2010/main" val="3608227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12</a:t>
            </a:fld>
            <a:endParaRPr lang="en-US" dirty="0"/>
          </a:p>
        </p:txBody>
      </p:sp>
    </p:spTree>
    <p:extLst>
      <p:ext uri="{BB962C8B-B14F-4D97-AF65-F5344CB8AC3E}">
        <p14:creationId xmlns:p14="http://schemas.microsoft.com/office/powerpoint/2010/main" val="49105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13</a:t>
            </a:fld>
            <a:endParaRPr lang="en-US" dirty="0"/>
          </a:p>
        </p:txBody>
      </p:sp>
    </p:spTree>
    <p:extLst>
      <p:ext uri="{BB962C8B-B14F-4D97-AF65-F5344CB8AC3E}">
        <p14:creationId xmlns:p14="http://schemas.microsoft.com/office/powerpoint/2010/main" val="117512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smtClean="0"/>
              <a:t>14</a:t>
            </a:fld>
            <a:endParaRPr lang="en-US" dirty="0"/>
          </a:p>
        </p:txBody>
      </p:sp>
    </p:spTree>
    <p:extLst>
      <p:ext uri="{BB962C8B-B14F-4D97-AF65-F5344CB8AC3E}">
        <p14:creationId xmlns:p14="http://schemas.microsoft.com/office/powerpoint/2010/main" val="2645738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581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541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0372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16870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60023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31673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08108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3435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385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03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2643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634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029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844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5318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645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055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11/6/2020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968896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9.png"/><Relationship Id="rId7" Type="http://schemas.openxmlformats.org/officeDocument/2006/relationships/image" Target="../media/image49.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394" y="647245"/>
            <a:ext cx="10454245" cy="2811901"/>
          </a:xfrm>
        </p:spPr>
        <p:txBody>
          <a:bodyPr>
            <a:normAutofit fontScale="90000"/>
          </a:bodyPr>
          <a:lstStyle/>
          <a:p>
            <a:pPr algn="ctr"/>
            <a:r>
              <a:rPr lang="en-US" sz="4900" b="1" dirty="0" smtClean="0"/>
              <a:t/>
            </a:r>
            <a:br>
              <a:rPr lang="en-US" sz="4900" b="1" dirty="0" smtClean="0"/>
            </a:br>
            <a:r>
              <a:rPr lang="en-US" sz="4900" b="1" dirty="0"/>
              <a:t/>
            </a:r>
            <a:br>
              <a:rPr lang="en-US" sz="4900" b="1" dirty="0"/>
            </a:br>
            <a:r>
              <a:rPr lang="en-US" sz="4900" b="1" dirty="0" smtClean="0"/>
              <a:t/>
            </a:r>
            <a:br>
              <a:rPr lang="en-US" sz="4900" b="1" dirty="0" smtClean="0"/>
            </a:br>
            <a:r>
              <a:rPr lang="en-US" sz="4900" b="1" dirty="0" smtClean="0"/>
              <a:t/>
            </a:r>
            <a:br>
              <a:rPr lang="en-US" sz="4900" b="1" dirty="0" smtClean="0"/>
            </a:br>
            <a:r>
              <a:rPr lang="en-US" sz="4900" b="1" dirty="0"/>
              <a:t/>
            </a:r>
            <a:br>
              <a:rPr lang="en-US" sz="4900" b="1" dirty="0"/>
            </a:br>
            <a:r>
              <a:rPr lang="en-US" sz="4900" b="1" dirty="0" smtClean="0"/>
              <a:t/>
            </a:r>
            <a:br>
              <a:rPr lang="en-US" sz="4900" b="1" dirty="0" smtClean="0"/>
            </a:br>
            <a:r>
              <a:rPr lang="en-US" sz="4900" b="1" dirty="0" smtClean="0"/>
              <a:t/>
            </a:r>
            <a:br>
              <a:rPr lang="en-US" sz="4900" b="1" dirty="0" smtClean="0"/>
            </a:br>
            <a:r>
              <a:rPr lang="en-US" sz="4000" b="1" dirty="0" smtClean="0"/>
              <a:t>Genesee-Livingston-Orleans-Wyoming </a:t>
            </a:r>
            <a:r>
              <a:rPr lang="en-US" sz="4000" b="1" dirty="0" smtClean="0"/>
              <a:t/>
            </a:r>
            <a:br>
              <a:rPr lang="en-US" sz="4000" b="1" dirty="0" smtClean="0"/>
            </a:br>
            <a:r>
              <a:rPr lang="en-US" sz="4000" b="1" dirty="0" smtClean="0"/>
              <a:t>Local Workforce Development</a:t>
            </a:r>
            <a:br>
              <a:rPr lang="en-US" sz="4000" b="1" dirty="0" smtClean="0"/>
            </a:br>
            <a:r>
              <a:rPr lang="en-US" sz="4000" b="1" dirty="0" smtClean="0"/>
              <a:t>Area</a:t>
            </a:r>
            <a:br>
              <a:rPr lang="en-US" sz="4000" b="1" dirty="0" smtClean="0"/>
            </a:br>
            <a:endParaRPr lang="en-US" sz="4000" b="1" dirty="0"/>
          </a:p>
        </p:txBody>
      </p:sp>
      <p:sp>
        <p:nvSpPr>
          <p:cNvPr id="5" name="Subtitle 4"/>
          <p:cNvSpPr>
            <a:spLocks noGrp="1"/>
          </p:cNvSpPr>
          <p:nvPr>
            <p:ph type="subTitle" idx="1"/>
          </p:nvPr>
        </p:nvSpPr>
        <p:spPr>
          <a:xfrm>
            <a:off x="897177" y="4523135"/>
            <a:ext cx="10262462" cy="1812350"/>
          </a:xfrm>
          <a:noFill/>
        </p:spPr>
        <p:txBody>
          <a:bodyPr>
            <a:normAutofit/>
          </a:bodyPr>
          <a:lstStyle/>
          <a:p>
            <a:pPr algn="ctr"/>
            <a:r>
              <a:rPr lang="en-US" sz="6600" b="1" dirty="0" smtClean="0">
                <a:ln w="22225">
                  <a:solidFill>
                    <a:schemeClr val="accent2"/>
                  </a:solidFill>
                  <a:prstDash val="solid"/>
                </a:ln>
                <a:solidFill>
                  <a:schemeClr val="accent2">
                    <a:lumMod val="40000"/>
                    <a:lumOff val="60000"/>
                  </a:schemeClr>
                </a:solidFill>
              </a:rPr>
              <a:t>189 YOUTH SERVED </a:t>
            </a:r>
            <a:endParaRPr lang="en-US" sz="6600" dirty="0"/>
          </a:p>
        </p:txBody>
      </p:sp>
      <p:sp>
        <p:nvSpPr>
          <p:cNvPr id="6" name="Rectangle 5"/>
          <p:cNvSpPr/>
          <p:nvPr/>
        </p:nvSpPr>
        <p:spPr>
          <a:xfrm>
            <a:off x="501842" y="3459146"/>
            <a:ext cx="11240578" cy="769441"/>
          </a:xfrm>
          <a:prstGeom prst="rect">
            <a:avLst/>
          </a:prstGeom>
          <a:noFill/>
        </p:spPr>
        <p:txBody>
          <a:bodyPr wrap="none" lIns="91440" tIns="45720" rIns="91440" bIns="45720">
            <a:spAutoFit/>
          </a:bodyPr>
          <a:lstStyle/>
          <a:p>
            <a:pPr algn="ct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SUMMER YOUTH EMPLOYMENT PROGRAM</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95709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15" y="165344"/>
            <a:ext cx="3697050" cy="864411"/>
          </a:xfrm>
        </p:spPr>
        <p:txBody>
          <a:bodyPr>
            <a:normAutofit fontScale="90000"/>
          </a:bodyPr>
          <a:lstStyle/>
          <a:p>
            <a:pPr algn="ctr"/>
            <a:r>
              <a:rPr lang="en-US" b="1" dirty="0" smtClean="0"/>
              <a:t>Livingston </a:t>
            </a:r>
            <a:br>
              <a:rPr lang="en-US" b="1" dirty="0" smtClean="0"/>
            </a:br>
            <a:r>
              <a:rPr lang="en-US" b="1" dirty="0" smtClean="0"/>
              <a:t>Summer of COVID</a:t>
            </a:r>
            <a:endParaRPr lang="en-US" b="1" dirty="0"/>
          </a:p>
        </p:txBody>
      </p:sp>
      <p:sp>
        <p:nvSpPr>
          <p:cNvPr id="4" name="Text Placeholder 3"/>
          <p:cNvSpPr>
            <a:spLocks noGrp="1"/>
          </p:cNvSpPr>
          <p:nvPr>
            <p:ph type="body" sz="half" idx="2"/>
          </p:nvPr>
        </p:nvSpPr>
        <p:spPr>
          <a:xfrm>
            <a:off x="4174321" y="1049226"/>
            <a:ext cx="3932237" cy="1500009"/>
          </a:xfrm>
          <a:ln>
            <a:solidFill>
              <a:schemeClr val="accent1">
                <a:lumMod val="50000"/>
              </a:schemeClr>
            </a:solidFill>
          </a:ln>
        </p:spPr>
        <p:txBody>
          <a:bodyPr>
            <a:normAutofit fontScale="85000" lnSpcReduction="20000"/>
          </a:bodyPr>
          <a:lstStyle/>
          <a:p>
            <a:pPr marL="285750" indent="-285750">
              <a:buFont typeface="Wingdings" panose="05000000000000000000" pitchFamily="2" charset="2"/>
              <a:buChar char="Ø"/>
            </a:pPr>
            <a:r>
              <a:rPr lang="en-US" b="1" dirty="0" smtClean="0">
                <a:solidFill>
                  <a:schemeClr val="bg1"/>
                </a:solidFill>
              </a:rPr>
              <a:t>Policy required daily temperature check for crews and symptoms required doctors note</a:t>
            </a:r>
          </a:p>
          <a:p>
            <a:pPr marL="285750" indent="-285750">
              <a:buFont typeface="Wingdings" panose="05000000000000000000" pitchFamily="2" charset="2"/>
              <a:buChar char="Ø"/>
            </a:pPr>
            <a:r>
              <a:rPr lang="en-US" b="1" dirty="0" smtClean="0">
                <a:solidFill>
                  <a:schemeClr val="bg1"/>
                </a:solidFill>
              </a:rPr>
              <a:t>9 Weeks employed with zero diagnosis</a:t>
            </a:r>
          </a:p>
          <a:p>
            <a:pPr marL="285750" indent="-285750">
              <a:buFont typeface="Wingdings" panose="05000000000000000000" pitchFamily="2" charset="2"/>
              <a:buChar char="Ø"/>
            </a:pPr>
            <a:r>
              <a:rPr lang="en-US" b="1" dirty="0" smtClean="0">
                <a:solidFill>
                  <a:schemeClr val="bg1"/>
                </a:solidFill>
              </a:rPr>
              <a:t>Provided hand sanitizer and masks</a:t>
            </a:r>
            <a:endParaRPr lang="en-US"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0546" y="228600"/>
            <a:ext cx="2537460"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87" y="137160"/>
            <a:ext cx="2606040" cy="34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t="3288" r="5595" b="43379"/>
          <a:stretch/>
        </p:blipFill>
        <p:spPr>
          <a:xfrm>
            <a:off x="458872" y="3827473"/>
            <a:ext cx="3520354" cy="265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5726" y="3827473"/>
            <a:ext cx="3535680" cy="265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5876" y="2821633"/>
            <a:ext cx="2743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084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1" y="192423"/>
            <a:ext cx="10871200" cy="1507067"/>
          </a:xfrm>
        </p:spPr>
        <p:txBody>
          <a:bodyPr/>
          <a:lstStyle/>
          <a:p>
            <a:pPr algn="ctr"/>
            <a:r>
              <a:rPr lang="en-US" b="1" dirty="0" smtClean="0"/>
              <a:t>Orleans County Job Development Agency</a:t>
            </a:r>
            <a:endParaRPr lang="en-US" b="1" dirty="0"/>
          </a:p>
        </p:txBody>
      </p:sp>
      <p:pic>
        <p:nvPicPr>
          <p:cNvPr id="3" name="Picture 2"/>
          <p:cNvPicPr>
            <a:picLocks noChangeAspect="1"/>
          </p:cNvPicPr>
          <p:nvPr/>
        </p:nvPicPr>
        <p:blipFill>
          <a:blip r:embed="rId2"/>
          <a:stretch>
            <a:fillRect/>
          </a:stretch>
        </p:blipFill>
        <p:spPr>
          <a:xfrm>
            <a:off x="3546762" y="1868054"/>
            <a:ext cx="4659745" cy="4659745"/>
          </a:xfrm>
          <a:prstGeom prst="rect">
            <a:avLst/>
          </a:prstGeom>
        </p:spPr>
      </p:pic>
    </p:spTree>
    <p:extLst>
      <p:ext uri="{BB962C8B-B14F-4D97-AF65-F5344CB8AC3E}">
        <p14:creationId xmlns:p14="http://schemas.microsoft.com/office/powerpoint/2010/main" val="3736923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26BD-C777-4D54-BB49-2E97776B3054}"/>
              </a:ext>
            </a:extLst>
          </p:cNvPr>
          <p:cNvPicPr>
            <a:picLocks noChangeAspect="1"/>
          </p:cNvPicPr>
          <p:nvPr/>
        </p:nvPicPr>
        <p:blipFill rotWithShape="1">
          <a:blip r:embed="rId3">
            <a:extLst>
              <a:ext uri="{28A0092B-C50C-407E-A947-70E740481C1C}">
                <a14:useLocalDpi xmlns:a14="http://schemas.microsoft.com/office/drawing/2010/main" val="0"/>
              </a:ext>
            </a:extLst>
          </a:blip>
          <a:srcRect t="8480"/>
          <a:stretch/>
        </p:blipFill>
        <p:spPr>
          <a:xfrm>
            <a:off x="2819375" y="-13447"/>
            <a:ext cx="6553216" cy="4498141"/>
          </a:xfrm>
          <a:prstGeom prst="rect">
            <a:avLst/>
          </a:prstGeom>
        </p:spPr>
      </p:pic>
      <p:sp>
        <p:nvSpPr>
          <p:cNvPr id="2" name="Title 1">
            <a:extLst>
              <a:ext uri="{FF2B5EF4-FFF2-40B4-BE49-F238E27FC236}">
                <a16:creationId xmlns:a16="http://schemas.microsoft.com/office/drawing/2014/main" id="{AB512D56-3115-4658-A559-1918ADBF37B8}"/>
              </a:ext>
            </a:extLst>
          </p:cNvPr>
          <p:cNvSpPr>
            <a:spLocks noGrp="1"/>
          </p:cNvSpPr>
          <p:nvPr>
            <p:ph type="ctrTitle"/>
          </p:nvPr>
        </p:nvSpPr>
        <p:spPr>
          <a:xfrm>
            <a:off x="209838" y="4915038"/>
            <a:ext cx="8269144" cy="1744382"/>
          </a:xfrm>
        </p:spPr>
        <p:txBody>
          <a:bodyPr anchor="ctr">
            <a:normAutofit fontScale="90000"/>
          </a:bodyPr>
          <a:lstStyle/>
          <a:p>
            <a:r>
              <a:rPr lang="en-US" sz="4800" dirty="0" smtClean="0">
                <a:solidFill>
                  <a:srgbClr val="FFFFFF"/>
                </a:solidFill>
              </a:rPr>
              <a:t>Orleans County Summer Youth Employment Program 2020</a:t>
            </a:r>
            <a:endParaRPr lang="en-US" sz="4800" dirty="0">
              <a:solidFill>
                <a:srgbClr val="FFFFFF"/>
              </a:solidFill>
            </a:endParaRPr>
          </a:p>
        </p:txBody>
      </p:sp>
      <p:sp>
        <p:nvSpPr>
          <p:cNvPr id="3" name="Subtitle 2">
            <a:extLst>
              <a:ext uri="{FF2B5EF4-FFF2-40B4-BE49-F238E27FC236}">
                <a16:creationId xmlns:a16="http://schemas.microsoft.com/office/drawing/2014/main" id="{9548BE92-E817-4C9A-B197-64FAE3ED7D63}"/>
              </a:ext>
            </a:extLst>
          </p:cNvPr>
          <p:cNvSpPr>
            <a:spLocks noGrp="1"/>
          </p:cNvSpPr>
          <p:nvPr>
            <p:ph type="subTitle" idx="1"/>
          </p:nvPr>
        </p:nvSpPr>
        <p:spPr>
          <a:xfrm>
            <a:off x="8201892" y="5055522"/>
            <a:ext cx="3623252" cy="1188721"/>
          </a:xfrm>
        </p:spPr>
        <p:txBody>
          <a:bodyPr anchor="ctr">
            <a:normAutofit/>
          </a:bodyPr>
          <a:lstStyle/>
          <a:p>
            <a:pPr algn="ctr"/>
            <a:r>
              <a:rPr lang="en-US" sz="1600" b="1" dirty="0" smtClean="0">
                <a:solidFill>
                  <a:schemeClr val="bg1"/>
                </a:solidFill>
              </a:rPr>
              <a:t>21 Youth Participants</a:t>
            </a:r>
          </a:p>
          <a:p>
            <a:pPr algn="ctr"/>
            <a:r>
              <a:rPr lang="en-US" sz="1600" b="1" dirty="0" smtClean="0">
                <a:solidFill>
                  <a:schemeClr val="bg1"/>
                </a:solidFill>
              </a:rPr>
              <a:t>16 Work Sites</a:t>
            </a:r>
          </a:p>
          <a:p>
            <a:pPr algn="ctr"/>
            <a:r>
              <a:rPr lang="en-US" sz="1600" b="1" dirty="0" smtClean="0">
                <a:solidFill>
                  <a:schemeClr val="bg1"/>
                </a:solidFill>
              </a:rPr>
              <a:t>10 weeks (July-September)</a:t>
            </a:r>
            <a:endParaRPr lang="en-US" sz="1600" b="1" dirty="0">
              <a:solidFill>
                <a:schemeClr val="bg1"/>
              </a:solidFill>
            </a:endParaRPr>
          </a:p>
        </p:txBody>
      </p:sp>
      <p:sp>
        <p:nvSpPr>
          <p:cNvPr id="5" name="TextBox 4"/>
          <p:cNvSpPr txBox="1"/>
          <p:nvPr/>
        </p:nvSpPr>
        <p:spPr>
          <a:xfrm>
            <a:off x="2819375" y="4084040"/>
            <a:ext cx="6553216" cy="738664"/>
          </a:xfrm>
          <a:prstGeom prst="rect">
            <a:avLst/>
          </a:prstGeom>
          <a:gradFill>
            <a:gsLst>
              <a:gs pos="0">
                <a:schemeClr val="tx1">
                  <a:lumMod val="95000"/>
                </a:schemeClr>
              </a:gs>
              <a:gs pos="8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400" dirty="0" smtClean="0">
                <a:solidFill>
                  <a:schemeClr val="bg1"/>
                </a:solidFill>
              </a:rPr>
              <a:t>Orleans County Cornell Cooperative Extension (from left to right):</a:t>
            </a:r>
            <a:br>
              <a:rPr lang="en-US" sz="1400" dirty="0" smtClean="0">
                <a:solidFill>
                  <a:schemeClr val="bg1"/>
                </a:solidFill>
              </a:rPr>
            </a:br>
            <a:r>
              <a:rPr lang="en-US" sz="1400" dirty="0" smtClean="0">
                <a:solidFill>
                  <a:schemeClr val="bg1"/>
                </a:solidFill>
              </a:rPr>
              <a:t>Jay </a:t>
            </a:r>
            <a:r>
              <a:rPr lang="en-US" sz="1400" dirty="0" err="1" smtClean="0">
                <a:solidFill>
                  <a:schemeClr val="bg1"/>
                </a:solidFill>
              </a:rPr>
              <a:t>Lazarony</a:t>
            </a:r>
            <a:r>
              <a:rPr lang="en-US" sz="1400" dirty="0" smtClean="0">
                <a:solidFill>
                  <a:schemeClr val="bg1"/>
                </a:solidFill>
              </a:rPr>
              <a:t> – GLOW WDB, Robert Batt – OCCCE, </a:t>
            </a:r>
            <a:r>
              <a:rPr lang="en-US" sz="1400" dirty="0" err="1" smtClean="0">
                <a:solidFill>
                  <a:schemeClr val="bg1"/>
                </a:solidFill>
              </a:rPr>
              <a:t>Detonse</a:t>
            </a:r>
            <a:r>
              <a:rPr lang="en-US" sz="1400" dirty="0" smtClean="0">
                <a:solidFill>
                  <a:schemeClr val="bg1"/>
                </a:solidFill>
              </a:rPr>
              <a:t> Burroughs,</a:t>
            </a:r>
            <a:br>
              <a:rPr lang="en-US" sz="1400" dirty="0" smtClean="0">
                <a:solidFill>
                  <a:schemeClr val="bg1"/>
                </a:solidFill>
              </a:rPr>
            </a:br>
            <a:r>
              <a:rPr lang="en-US" sz="1400" dirty="0" err="1" smtClean="0">
                <a:solidFill>
                  <a:schemeClr val="bg1"/>
                </a:solidFill>
              </a:rPr>
              <a:t>Tyana</a:t>
            </a:r>
            <a:r>
              <a:rPr lang="en-US" sz="1400" dirty="0" smtClean="0">
                <a:solidFill>
                  <a:schemeClr val="bg1"/>
                </a:solidFill>
              </a:rPr>
              <a:t> Burroughs, Kayli Miller, &amp; Peter Anderson - OCJDA </a:t>
            </a:r>
            <a:endParaRPr lang="en-US" sz="1400" dirty="0">
              <a:solidFill>
                <a:schemeClr val="bg1"/>
              </a:solidFill>
            </a:endParaRPr>
          </a:p>
        </p:txBody>
      </p:sp>
    </p:spTree>
    <p:extLst>
      <p:ext uri="{BB962C8B-B14F-4D97-AF65-F5344CB8AC3E}">
        <p14:creationId xmlns:p14="http://schemas.microsoft.com/office/powerpoint/2010/main" val="3518406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70492" y="-129309"/>
            <a:ext cx="3448259" cy="2913009"/>
          </a:xfrm>
        </p:spPr>
        <p:txBody>
          <a:bodyPr vert="horz" lIns="91440" tIns="45720" rIns="91440" bIns="45720" rtlCol="0" anchor="b">
            <a:normAutofit fontScale="90000"/>
          </a:bodyPr>
          <a:lstStyle/>
          <a:p>
            <a:r>
              <a:rPr lang="en-US" sz="4000" dirty="0" smtClean="0">
                <a:solidFill>
                  <a:srgbClr val="FFFFFF"/>
                </a:solidFill>
              </a:rPr>
              <a:t>Job Skills Learned by 2020 Summer Youth Participants</a:t>
            </a:r>
            <a:endParaRPr lang="en-US" sz="4000" dirty="0">
              <a:solidFill>
                <a:srgbClr val="FFFFFF"/>
              </a:solidFill>
            </a:endParaRP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1"/>
          </p:nvPr>
        </p:nvSpPr>
        <p:spPr>
          <a:xfrm>
            <a:off x="450239" y="2918692"/>
            <a:ext cx="3568512" cy="3509002"/>
          </a:xfrm>
        </p:spPr>
        <p:txBody>
          <a:bodyPr vert="horz" lIns="0" tIns="45720" rIns="0" bIns="45720" rtlCol="0">
            <a:normAutofit/>
          </a:bodyPr>
          <a:lstStyle/>
          <a:p>
            <a:pPr marL="216000" indent="0">
              <a:spcAft>
                <a:spcPts val="0"/>
              </a:spcAft>
              <a:buFont typeface="Calibri" panose="020F0502020204030204" pitchFamily="34" charset="0"/>
              <a:buNone/>
            </a:pPr>
            <a:r>
              <a:rPr lang="en-US" sz="1800" b="1" i="1" u="sng" dirty="0" smtClean="0">
                <a:solidFill>
                  <a:schemeClr val="bg1"/>
                </a:solidFill>
              </a:rPr>
              <a:t>Included, for example</a:t>
            </a:r>
            <a:r>
              <a:rPr lang="en-US" sz="1800" b="1" i="1" dirty="0" smtClean="0">
                <a:solidFill>
                  <a:schemeClr val="bg1"/>
                </a:solidFill>
              </a:rPr>
              <a:t>:</a:t>
            </a:r>
            <a:endParaRPr lang="en-US" sz="1800" b="1" i="1" dirty="0">
              <a:solidFill>
                <a:schemeClr val="bg1"/>
              </a:solidFill>
            </a:endParaRPr>
          </a:p>
          <a:p>
            <a:pPr marL="404813" indent="-215900">
              <a:spcBef>
                <a:spcPts val="600"/>
              </a:spcBef>
              <a:spcAft>
                <a:spcPts val="0"/>
              </a:spcAft>
              <a:buFont typeface="Wingdings" panose="05000000000000000000" pitchFamily="2" charset="2"/>
              <a:buChar char="§"/>
            </a:pPr>
            <a:r>
              <a:rPr lang="en-US" b="1" dirty="0" smtClean="0">
                <a:solidFill>
                  <a:schemeClr val="bg1"/>
                </a:solidFill>
              </a:rPr>
              <a:t>Maintaining Grounds</a:t>
            </a:r>
            <a:endParaRPr lang="en-US" b="1" dirty="0">
              <a:solidFill>
                <a:schemeClr val="bg1"/>
              </a:solidFill>
            </a:endParaRPr>
          </a:p>
          <a:p>
            <a:pPr marL="404813" indent="-215900">
              <a:spcBef>
                <a:spcPts val="600"/>
              </a:spcBef>
              <a:spcAft>
                <a:spcPts val="0"/>
              </a:spcAft>
              <a:buFont typeface="Wingdings" panose="05000000000000000000" pitchFamily="2" charset="2"/>
              <a:buChar char="§"/>
            </a:pPr>
            <a:r>
              <a:rPr lang="en-US" b="1" dirty="0" smtClean="0">
                <a:solidFill>
                  <a:schemeClr val="bg1"/>
                </a:solidFill>
              </a:rPr>
              <a:t>Rebuilding &amp; Resurfacing Picnic Tables</a:t>
            </a:r>
            <a:endParaRPr lang="en-US" b="1" dirty="0">
              <a:solidFill>
                <a:schemeClr val="bg1"/>
              </a:solidFill>
            </a:endParaRPr>
          </a:p>
          <a:p>
            <a:pPr marL="404813" indent="-215900">
              <a:spcBef>
                <a:spcPts val="600"/>
              </a:spcBef>
              <a:spcAft>
                <a:spcPts val="0"/>
              </a:spcAft>
              <a:buFont typeface="Wingdings" panose="05000000000000000000" pitchFamily="2" charset="2"/>
              <a:buChar char="§"/>
            </a:pPr>
            <a:r>
              <a:rPr lang="en-US" b="1" dirty="0" smtClean="0">
                <a:solidFill>
                  <a:schemeClr val="bg1"/>
                </a:solidFill>
              </a:rPr>
              <a:t>Restoring Exhibits</a:t>
            </a:r>
          </a:p>
          <a:p>
            <a:pPr marL="404813" indent="-215900">
              <a:spcBef>
                <a:spcPts val="600"/>
              </a:spcBef>
              <a:spcAft>
                <a:spcPts val="0"/>
              </a:spcAft>
              <a:buFont typeface="Wingdings" panose="05000000000000000000" pitchFamily="2" charset="2"/>
              <a:buChar char="§"/>
            </a:pPr>
            <a:r>
              <a:rPr lang="en-US" b="1" dirty="0" smtClean="0">
                <a:solidFill>
                  <a:schemeClr val="bg1"/>
                </a:solidFill>
              </a:rPr>
              <a:t>Basic Construction Skills</a:t>
            </a:r>
          </a:p>
          <a:p>
            <a:pPr marL="404813" indent="-215900">
              <a:spcBef>
                <a:spcPts val="600"/>
              </a:spcBef>
              <a:spcAft>
                <a:spcPts val="0"/>
              </a:spcAft>
              <a:buFont typeface="Wingdings" panose="05000000000000000000" pitchFamily="2" charset="2"/>
              <a:buChar char="§"/>
            </a:pPr>
            <a:r>
              <a:rPr lang="en-US" b="1" dirty="0" smtClean="0">
                <a:solidFill>
                  <a:schemeClr val="bg1"/>
                </a:solidFill>
              </a:rPr>
              <a:t>Customer Service</a:t>
            </a:r>
          </a:p>
          <a:p>
            <a:pPr marL="404813" indent="-215900">
              <a:spcBef>
                <a:spcPts val="600"/>
              </a:spcBef>
              <a:spcAft>
                <a:spcPts val="0"/>
              </a:spcAft>
              <a:buFont typeface="Wingdings" panose="05000000000000000000" pitchFamily="2" charset="2"/>
              <a:buChar char="§"/>
            </a:pPr>
            <a:r>
              <a:rPr lang="en-US" b="1" dirty="0" smtClean="0">
                <a:solidFill>
                  <a:schemeClr val="bg1"/>
                </a:solidFill>
              </a:rPr>
              <a:t>Childcare</a:t>
            </a:r>
          </a:p>
          <a:p>
            <a:pPr marL="404813" indent="-215900">
              <a:spcBef>
                <a:spcPts val="600"/>
              </a:spcBef>
              <a:spcAft>
                <a:spcPts val="0"/>
              </a:spcAft>
              <a:buFont typeface="Wingdings" panose="05000000000000000000" pitchFamily="2" charset="2"/>
              <a:buChar char="§"/>
            </a:pPr>
            <a:r>
              <a:rPr lang="en-US" b="1" dirty="0" smtClean="0">
                <a:solidFill>
                  <a:schemeClr val="bg1"/>
                </a:solidFill>
              </a:rPr>
              <a:t>Retail</a:t>
            </a:r>
            <a:endParaRPr lang="en-US" b="1" dirty="0">
              <a:solidFill>
                <a:schemeClr val="bg1"/>
              </a:solidFill>
            </a:endParaRPr>
          </a:p>
        </p:txBody>
      </p:sp>
      <p:pic>
        <p:nvPicPr>
          <p:cNvPr id="6" name="Content Placeholder 5">
            <a:extLst>
              <a:ext uri="{FF2B5EF4-FFF2-40B4-BE49-F238E27FC236}">
                <a16:creationId xmlns:a16="http://schemas.microsoft.com/office/drawing/2014/main" id="{BF79C0FC-6A53-48FD-A2FB-DC1F7E6C6B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614687" y="721674"/>
            <a:ext cx="5106651" cy="3829989"/>
          </a:xfrm>
          <a:prstGeom prst="rect">
            <a:avLst/>
          </a:prstGeom>
        </p:spPr>
      </p:pic>
      <p:sp>
        <p:nvSpPr>
          <p:cNvPr id="5" name="Slide Number Placeholder 4">
            <a:extLst>
              <a:ext uri="{FF2B5EF4-FFF2-40B4-BE49-F238E27FC236}">
                <a16:creationId xmlns:a16="http://schemas.microsoft.com/office/drawing/2014/main" id="{486B821F-B541-46B1-BC2A-76D9C1FC48EB}"/>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11" name="TextBox 10"/>
          <p:cNvSpPr txBox="1"/>
          <p:nvPr/>
        </p:nvSpPr>
        <p:spPr>
          <a:xfrm>
            <a:off x="5643418" y="5171182"/>
            <a:ext cx="5290904" cy="1077218"/>
          </a:xfrm>
          <a:prstGeom prst="rect">
            <a:avLst/>
          </a:prstGeom>
          <a:gradFill>
            <a:gsLst>
              <a:gs pos="0">
                <a:schemeClr val="tx1">
                  <a:lumMod val="95000"/>
                </a:schemeClr>
              </a:gs>
              <a:gs pos="8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600" dirty="0" smtClean="0">
                <a:solidFill>
                  <a:schemeClr val="bg1"/>
                </a:solidFill>
              </a:rPr>
              <a:t>Orleans County DPW (from left to right): </a:t>
            </a:r>
            <a:endParaRPr lang="en-US" sz="1600" dirty="0" smtClean="0">
              <a:solidFill>
                <a:schemeClr val="bg1"/>
              </a:solidFill>
            </a:endParaRPr>
          </a:p>
          <a:p>
            <a:pPr algn="ctr"/>
            <a:r>
              <a:rPr lang="en-US" sz="1600" dirty="0" smtClean="0">
                <a:solidFill>
                  <a:schemeClr val="bg1"/>
                </a:solidFill>
              </a:rPr>
              <a:t>John </a:t>
            </a:r>
            <a:r>
              <a:rPr lang="en-US" sz="1600" dirty="0" smtClean="0">
                <a:solidFill>
                  <a:schemeClr val="bg1"/>
                </a:solidFill>
              </a:rPr>
              <a:t>Papponetti – Orleans County DPW, Adam </a:t>
            </a:r>
            <a:r>
              <a:rPr lang="en-US" sz="1600" dirty="0" err="1" smtClean="0">
                <a:solidFill>
                  <a:schemeClr val="bg1"/>
                </a:solidFill>
              </a:rPr>
              <a:t>Kremblas</a:t>
            </a:r>
            <a:r>
              <a:rPr lang="en-US" sz="1600" dirty="0" smtClean="0">
                <a:solidFill>
                  <a:schemeClr val="bg1"/>
                </a:solidFill>
              </a:rPr>
              <a:t>, Cole </a:t>
            </a:r>
            <a:r>
              <a:rPr lang="en-US" sz="1600" dirty="0" err="1" smtClean="0">
                <a:solidFill>
                  <a:schemeClr val="bg1"/>
                </a:solidFill>
              </a:rPr>
              <a:t>Seefeldt</a:t>
            </a:r>
            <a:r>
              <a:rPr lang="en-US" sz="1600" dirty="0" smtClean="0">
                <a:solidFill>
                  <a:schemeClr val="bg1"/>
                </a:solidFill>
              </a:rPr>
              <a:t>, Peter Anderson – OCJDA, &amp; Jay Lazarony – GLOW WDB</a:t>
            </a:r>
            <a:endParaRPr lang="en-US" sz="1600" dirty="0">
              <a:solidFill>
                <a:schemeClr val="bg1"/>
              </a:solidFill>
            </a:endParaRPr>
          </a:p>
        </p:txBody>
      </p:sp>
    </p:spTree>
    <p:extLst>
      <p:ext uri="{BB962C8B-B14F-4D97-AF65-F5344CB8AC3E}">
        <p14:creationId xmlns:p14="http://schemas.microsoft.com/office/powerpoint/2010/main" val="76142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923BD5B-22B6-4E92-B95F-5F7B6467380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238561" y="0"/>
            <a:ext cx="6104466" cy="4578350"/>
          </a:xfrm>
        </p:spPr>
      </p:pic>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2"/>
          </p:nvPr>
        </p:nvSpPr>
        <p:spPr>
          <a:xfrm>
            <a:off x="544944" y="5002306"/>
            <a:ext cx="11129819" cy="1415888"/>
          </a:xfrm>
        </p:spPr>
        <p:txBody>
          <a:bodyPr>
            <a:normAutofit/>
          </a:bodyPr>
          <a:lstStyle/>
          <a:p>
            <a:pPr algn="ctr"/>
            <a:r>
              <a:rPr lang="en-US" b="1" dirty="0" smtClean="0">
                <a:solidFill>
                  <a:schemeClr val="bg1"/>
                </a:solidFill>
              </a:rPr>
              <a:t>We were very proud of each and every one of our youth participants for their diligence in staying safe and healthy during this challenging time period. The location supervisors reported that the youth were hard workers, showed up on time, gave 100% effort and </a:t>
            </a:r>
            <a:r>
              <a:rPr lang="en-US" b="1" dirty="0" smtClean="0">
                <a:solidFill>
                  <a:schemeClr val="bg1"/>
                </a:solidFill>
              </a:rPr>
              <a:t/>
            </a:r>
            <a:br>
              <a:rPr lang="en-US" b="1" dirty="0" smtClean="0">
                <a:solidFill>
                  <a:schemeClr val="bg1"/>
                </a:solidFill>
              </a:rPr>
            </a:br>
            <a:r>
              <a:rPr lang="en-US" b="1" dirty="0" smtClean="0">
                <a:solidFill>
                  <a:schemeClr val="bg1"/>
                </a:solidFill>
              </a:rPr>
              <a:t>got </a:t>
            </a:r>
            <a:r>
              <a:rPr lang="en-US" b="1" dirty="0" smtClean="0">
                <a:solidFill>
                  <a:schemeClr val="bg1"/>
                </a:solidFill>
              </a:rPr>
              <a:t>along well with the permanent staff.</a:t>
            </a:r>
            <a:endParaRPr lang="en-US" b="1" dirty="0">
              <a:solidFill>
                <a:schemeClr val="bg1"/>
              </a:solidFill>
            </a:endParaRPr>
          </a:p>
        </p:txBody>
      </p:sp>
      <p:pic>
        <p:nvPicPr>
          <p:cNvPr id="5" name="Picture Placeholder 13">
            <a:extLst>
              <a:ext uri="{FF2B5EF4-FFF2-40B4-BE49-F238E27FC236}">
                <a16:creationId xmlns:a16="http://schemas.microsoft.com/office/drawing/2014/main" id="{E923BD5B-22B6-4E92-B95F-5F7B6467380E}"/>
              </a:ext>
            </a:extLst>
          </p:cNvPr>
          <p:cNvPicPr>
            <a:picLocks noChangeAspect="1"/>
          </p:cNvPicPr>
          <p:nvPr/>
        </p:nvPicPr>
        <p:blipFill rotWithShape="1">
          <a:blip r:embed="rId4">
            <a:extLst>
              <a:ext uri="{28A0092B-C50C-407E-A947-70E740481C1C}">
                <a14:useLocalDpi xmlns:a14="http://schemas.microsoft.com/office/drawing/2010/main" val="0"/>
              </a:ext>
            </a:extLst>
          </a:blip>
          <a:srcRect r="5636" b="569"/>
          <a:stretch/>
        </p:blipFill>
        <p:spPr>
          <a:xfrm>
            <a:off x="6153911" y="0"/>
            <a:ext cx="5867760" cy="4572000"/>
          </a:xfrm>
          <a:prstGeom prst="rect">
            <a:avLst/>
          </a:prstGeom>
          <a:solidFill>
            <a:schemeClr val="bg1">
              <a:lumMod val="85000"/>
            </a:schemeClr>
          </a:solidFill>
        </p:spPr>
      </p:pic>
    </p:spTree>
    <p:extLst>
      <p:ext uri="{BB962C8B-B14F-4D97-AF65-F5344CB8AC3E}">
        <p14:creationId xmlns:p14="http://schemas.microsoft.com/office/powerpoint/2010/main" val="2141365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5" y="358677"/>
            <a:ext cx="10612580" cy="1507067"/>
          </a:xfrm>
        </p:spPr>
        <p:txBody>
          <a:bodyPr/>
          <a:lstStyle/>
          <a:p>
            <a:pPr algn="ctr"/>
            <a:r>
              <a:rPr lang="en-US" b="1" dirty="0" smtClean="0"/>
              <a:t>Wyoming County Community Action</a:t>
            </a:r>
            <a:endParaRPr lang="en-US" b="1" dirty="0"/>
          </a:p>
        </p:txBody>
      </p:sp>
      <p:pic>
        <p:nvPicPr>
          <p:cNvPr id="3" name="Picture 2"/>
          <p:cNvPicPr>
            <a:picLocks noChangeAspect="1"/>
          </p:cNvPicPr>
          <p:nvPr/>
        </p:nvPicPr>
        <p:blipFill>
          <a:blip r:embed="rId2"/>
          <a:stretch>
            <a:fillRect/>
          </a:stretch>
        </p:blipFill>
        <p:spPr>
          <a:xfrm>
            <a:off x="615553" y="2512783"/>
            <a:ext cx="11059211" cy="3444672"/>
          </a:xfrm>
          <a:prstGeom prst="rect">
            <a:avLst/>
          </a:prstGeom>
        </p:spPr>
      </p:pic>
    </p:spTree>
    <p:extLst>
      <p:ext uri="{BB962C8B-B14F-4D97-AF65-F5344CB8AC3E}">
        <p14:creationId xmlns:p14="http://schemas.microsoft.com/office/powerpoint/2010/main" val="1814592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8764" y="5769753"/>
            <a:ext cx="7456236" cy="930269"/>
            <a:chOff x="0" y="38687"/>
            <a:chExt cx="6896009" cy="929050"/>
          </a:xfrm>
        </p:grpSpPr>
        <p:pic>
          <p:nvPicPr>
            <p:cNvPr id="5" name="Picture 4" descr="Half Circle Design Elemen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61863" y="38687"/>
              <a:ext cx="2404628" cy="929050"/>
            </a:xfrm>
            <a:prstGeom prst="rect">
              <a:avLst/>
            </a:prstGeom>
            <a:noFill/>
            <a:ln>
              <a:noFill/>
            </a:ln>
            <a:effectLst/>
          </p:spPr>
        </p:pic>
        <p:pic>
          <p:nvPicPr>
            <p:cNvPr id="6" name="Picture 5" descr="A close up of a sig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
              <a:ext cx="2186940" cy="777875"/>
            </a:xfrm>
            <a:prstGeom prst="rect">
              <a:avLst/>
            </a:prstGeom>
          </p:spPr>
        </p:pic>
        <p:cxnSp>
          <p:nvCxnSpPr>
            <p:cNvPr id="8" name="Straight Connector 7"/>
            <p:cNvCxnSpPr/>
            <p:nvPr/>
          </p:nvCxnSpPr>
          <p:spPr>
            <a:xfrm flipV="1">
              <a:off x="2164080" y="929640"/>
              <a:ext cx="4731929" cy="1469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840020" y="6222066"/>
            <a:ext cx="6033654" cy="369332"/>
          </a:xfrm>
          <a:prstGeom prst="rect">
            <a:avLst/>
          </a:prstGeom>
          <a:solidFill>
            <a:schemeClr val="accent3"/>
          </a:solidFill>
          <a:ln w="28575">
            <a:solidFill>
              <a:srgbClr val="477BB9"/>
            </a:solidFill>
          </a:ln>
        </p:spPr>
        <p:txBody>
          <a:bodyPr wrap="square" rtlCol="0">
            <a:spAutoFit/>
          </a:bodyPr>
          <a:lstStyle/>
          <a:p>
            <a:pPr algn="ctr"/>
            <a:r>
              <a:rPr lang="en-US" b="1" dirty="0">
                <a:solidFill>
                  <a:schemeClr val="bg1"/>
                </a:solidFill>
              </a:rPr>
              <a:t>2020 Summer Youth Employment Program</a:t>
            </a:r>
          </a:p>
        </p:txBody>
      </p:sp>
      <p:sp>
        <p:nvSpPr>
          <p:cNvPr id="14" name="TextBox 13"/>
          <p:cNvSpPr txBox="1"/>
          <p:nvPr/>
        </p:nvSpPr>
        <p:spPr>
          <a:xfrm>
            <a:off x="2101518" y="228600"/>
            <a:ext cx="8185483" cy="553998"/>
          </a:xfrm>
          <a:prstGeom prst="rect">
            <a:avLst/>
          </a:prstGeom>
          <a:solidFill>
            <a:srgbClr val="477BB9"/>
          </a:solidFill>
          <a:ln w="38100">
            <a:solidFill>
              <a:schemeClr val="accent3">
                <a:lumMod val="60000"/>
                <a:lumOff val="40000"/>
              </a:schemeClr>
            </a:solidFill>
          </a:ln>
        </p:spPr>
        <p:txBody>
          <a:bodyPr wrap="square" rtlCol="0">
            <a:spAutoFit/>
          </a:bodyPr>
          <a:lstStyle/>
          <a:p>
            <a:pPr algn="ctr"/>
            <a:r>
              <a:rPr lang="en-US" sz="3000" dirty="0">
                <a:solidFill>
                  <a:schemeClr val="accent3">
                    <a:lumMod val="60000"/>
                    <a:lumOff val="40000"/>
                  </a:schemeClr>
                </a:solidFill>
              </a:rPr>
              <a:t>Wyoming County </a:t>
            </a:r>
            <a:r>
              <a:rPr lang="en-US" sz="3000" b="1" dirty="0">
                <a:solidFill>
                  <a:schemeClr val="accent3">
                    <a:lumMod val="60000"/>
                    <a:lumOff val="40000"/>
                  </a:schemeClr>
                </a:solidFill>
              </a:rPr>
              <a:t>2020</a:t>
            </a:r>
            <a:r>
              <a:rPr lang="en-US" sz="3000" dirty="0">
                <a:solidFill>
                  <a:schemeClr val="accent3">
                    <a:lumMod val="60000"/>
                    <a:lumOff val="40000"/>
                  </a:schemeClr>
                </a:solidFill>
              </a:rPr>
              <a:t> SYEP Statistics</a:t>
            </a:r>
          </a:p>
        </p:txBody>
      </p:sp>
      <p:sp>
        <p:nvSpPr>
          <p:cNvPr id="15" name="TextBox 14"/>
          <p:cNvSpPr txBox="1"/>
          <p:nvPr/>
        </p:nvSpPr>
        <p:spPr>
          <a:xfrm>
            <a:off x="830721" y="991990"/>
            <a:ext cx="3191164" cy="2554545"/>
          </a:xfrm>
          <a:prstGeom prst="rect">
            <a:avLst/>
          </a:prstGeom>
          <a:solidFill>
            <a:schemeClr val="accent3"/>
          </a:solidFill>
          <a:ln w="38100">
            <a:solidFill>
              <a:srgbClr val="477BB9"/>
            </a:solidFill>
          </a:ln>
        </p:spPr>
        <p:txBody>
          <a:bodyPr wrap="square" rtlCol="0">
            <a:spAutoFit/>
          </a:bodyPr>
          <a:lstStyle/>
          <a:p>
            <a:pPr algn="ctr"/>
            <a:r>
              <a:rPr lang="en-US" sz="2000" b="1" u="sng" dirty="0">
                <a:solidFill>
                  <a:schemeClr val="bg1"/>
                </a:solidFill>
              </a:rPr>
              <a:t>Total Youth Served </a:t>
            </a:r>
            <a:r>
              <a:rPr lang="en-US" sz="2000" b="1" u="sng" dirty="0">
                <a:solidFill>
                  <a:srgbClr val="7030A0"/>
                </a:solidFill>
              </a:rPr>
              <a:t>- 27</a:t>
            </a:r>
          </a:p>
          <a:p>
            <a:pPr algn="ctr"/>
            <a:r>
              <a:rPr lang="en-US" b="1" dirty="0">
                <a:solidFill>
                  <a:schemeClr val="bg1"/>
                </a:solidFill>
              </a:rPr>
              <a:t>Age 14 - </a:t>
            </a:r>
            <a:r>
              <a:rPr lang="en-US" sz="2000" b="1" dirty="0">
                <a:solidFill>
                  <a:srgbClr val="7030A0"/>
                </a:solidFill>
              </a:rPr>
              <a:t>3</a:t>
            </a:r>
            <a:r>
              <a:rPr lang="en-US" b="1" dirty="0">
                <a:solidFill>
                  <a:srgbClr val="7030A0"/>
                </a:solidFill>
              </a:rPr>
              <a:t> </a:t>
            </a:r>
          </a:p>
          <a:p>
            <a:pPr algn="ctr"/>
            <a:r>
              <a:rPr lang="en-US" b="1" dirty="0">
                <a:solidFill>
                  <a:schemeClr val="bg1"/>
                </a:solidFill>
              </a:rPr>
              <a:t>Age 15 - </a:t>
            </a:r>
            <a:r>
              <a:rPr lang="en-US" sz="2000" b="1" dirty="0">
                <a:solidFill>
                  <a:srgbClr val="7030A0"/>
                </a:solidFill>
              </a:rPr>
              <a:t>1</a:t>
            </a:r>
          </a:p>
          <a:p>
            <a:pPr algn="ctr"/>
            <a:r>
              <a:rPr lang="en-US" b="1" dirty="0">
                <a:solidFill>
                  <a:schemeClr val="bg1"/>
                </a:solidFill>
              </a:rPr>
              <a:t>Age 16 - </a:t>
            </a:r>
            <a:r>
              <a:rPr lang="en-US" sz="2000" b="1" dirty="0">
                <a:solidFill>
                  <a:srgbClr val="7030A0"/>
                </a:solidFill>
              </a:rPr>
              <a:t>4</a:t>
            </a:r>
          </a:p>
          <a:p>
            <a:pPr algn="ctr"/>
            <a:r>
              <a:rPr lang="en-US" b="1" dirty="0">
                <a:solidFill>
                  <a:schemeClr val="bg1"/>
                </a:solidFill>
              </a:rPr>
              <a:t>Age 17 - </a:t>
            </a:r>
            <a:r>
              <a:rPr lang="en-US" sz="2000" b="1" dirty="0">
                <a:solidFill>
                  <a:srgbClr val="7030A0"/>
                </a:solidFill>
              </a:rPr>
              <a:t>4</a:t>
            </a:r>
          </a:p>
          <a:p>
            <a:pPr algn="ctr"/>
            <a:r>
              <a:rPr lang="en-US" b="1" dirty="0">
                <a:solidFill>
                  <a:schemeClr val="bg1"/>
                </a:solidFill>
              </a:rPr>
              <a:t>Age 18 - </a:t>
            </a:r>
            <a:r>
              <a:rPr lang="en-US" sz="2000" b="1" dirty="0">
                <a:solidFill>
                  <a:srgbClr val="7030A0"/>
                </a:solidFill>
              </a:rPr>
              <a:t>6</a:t>
            </a:r>
          </a:p>
          <a:p>
            <a:pPr algn="ctr"/>
            <a:r>
              <a:rPr lang="en-US" b="1" dirty="0">
                <a:solidFill>
                  <a:schemeClr val="bg1"/>
                </a:solidFill>
              </a:rPr>
              <a:t>Age 19 - </a:t>
            </a:r>
            <a:r>
              <a:rPr lang="en-US" sz="2000" b="1" dirty="0">
                <a:solidFill>
                  <a:srgbClr val="7030A0"/>
                </a:solidFill>
              </a:rPr>
              <a:t>6</a:t>
            </a:r>
          </a:p>
          <a:p>
            <a:pPr algn="ctr"/>
            <a:r>
              <a:rPr lang="en-US" b="1" dirty="0">
                <a:solidFill>
                  <a:schemeClr val="bg1"/>
                </a:solidFill>
              </a:rPr>
              <a:t>Age 20 - </a:t>
            </a:r>
            <a:r>
              <a:rPr lang="en-US" sz="2000" b="1" dirty="0">
                <a:solidFill>
                  <a:srgbClr val="7030A0"/>
                </a:solidFill>
              </a:rPr>
              <a:t>3</a:t>
            </a:r>
          </a:p>
        </p:txBody>
      </p:sp>
      <p:sp>
        <p:nvSpPr>
          <p:cNvPr id="16" name="TextBox 15"/>
          <p:cNvSpPr txBox="1"/>
          <p:nvPr/>
        </p:nvSpPr>
        <p:spPr>
          <a:xfrm>
            <a:off x="6400801" y="4804236"/>
            <a:ext cx="4082472" cy="1015663"/>
          </a:xfrm>
          <a:prstGeom prst="rect">
            <a:avLst/>
          </a:prstGeom>
          <a:solidFill>
            <a:schemeClr val="accent3"/>
          </a:solidFill>
          <a:ln w="38100">
            <a:solidFill>
              <a:srgbClr val="477BB9"/>
            </a:solidFill>
          </a:ln>
        </p:spPr>
        <p:txBody>
          <a:bodyPr wrap="square" rtlCol="0">
            <a:spAutoFit/>
          </a:bodyPr>
          <a:lstStyle/>
          <a:p>
            <a:pPr algn="ctr"/>
            <a:r>
              <a:rPr lang="en-US" sz="2000" b="1" u="sng" dirty="0">
                <a:solidFill>
                  <a:schemeClr val="bg1"/>
                </a:solidFill>
              </a:rPr>
              <a:t>School Status</a:t>
            </a:r>
          </a:p>
          <a:p>
            <a:pPr algn="ctr"/>
            <a:r>
              <a:rPr lang="en-US" sz="2000" b="1" dirty="0">
                <a:solidFill>
                  <a:schemeClr val="bg1"/>
                </a:solidFill>
              </a:rPr>
              <a:t>In School Youth - </a:t>
            </a:r>
            <a:r>
              <a:rPr lang="en-US" sz="2000" b="1" dirty="0">
                <a:solidFill>
                  <a:srgbClr val="7030A0"/>
                </a:solidFill>
              </a:rPr>
              <a:t>15</a:t>
            </a:r>
          </a:p>
          <a:p>
            <a:pPr algn="ctr"/>
            <a:r>
              <a:rPr lang="en-US" sz="2000" b="1" dirty="0">
                <a:solidFill>
                  <a:schemeClr val="bg1"/>
                </a:solidFill>
              </a:rPr>
              <a:t>Out of School Youth - </a:t>
            </a:r>
            <a:r>
              <a:rPr lang="en-US" sz="2000" b="1" dirty="0">
                <a:solidFill>
                  <a:srgbClr val="7030A0"/>
                </a:solidFill>
              </a:rPr>
              <a:t>12</a:t>
            </a:r>
          </a:p>
        </p:txBody>
      </p:sp>
      <p:sp>
        <p:nvSpPr>
          <p:cNvPr id="17" name="TextBox 16"/>
          <p:cNvSpPr txBox="1"/>
          <p:nvPr/>
        </p:nvSpPr>
        <p:spPr>
          <a:xfrm>
            <a:off x="4021885" y="1392994"/>
            <a:ext cx="2138871" cy="1323439"/>
          </a:xfrm>
          <a:prstGeom prst="rect">
            <a:avLst/>
          </a:prstGeom>
          <a:solidFill>
            <a:schemeClr val="accent3"/>
          </a:solidFill>
          <a:ln w="38100">
            <a:solidFill>
              <a:srgbClr val="477BB9"/>
            </a:solidFill>
          </a:ln>
        </p:spPr>
        <p:txBody>
          <a:bodyPr wrap="square" rtlCol="0">
            <a:spAutoFit/>
          </a:bodyPr>
          <a:lstStyle/>
          <a:p>
            <a:pPr algn="ctr"/>
            <a:r>
              <a:rPr lang="en-US" sz="2000" b="1" u="sng" dirty="0">
                <a:solidFill>
                  <a:schemeClr val="bg1"/>
                </a:solidFill>
              </a:rPr>
              <a:t>Participant </a:t>
            </a:r>
          </a:p>
          <a:p>
            <a:pPr algn="ctr"/>
            <a:r>
              <a:rPr lang="en-US" sz="2000" b="1" u="sng" dirty="0">
                <a:solidFill>
                  <a:schemeClr val="bg1"/>
                </a:solidFill>
              </a:rPr>
              <a:t>Characteristics  </a:t>
            </a:r>
          </a:p>
          <a:p>
            <a:pPr algn="ctr"/>
            <a:r>
              <a:rPr lang="en-US" b="1" dirty="0">
                <a:solidFill>
                  <a:schemeClr val="bg1"/>
                </a:solidFill>
              </a:rPr>
              <a:t>Female - </a:t>
            </a:r>
            <a:r>
              <a:rPr lang="en-US" sz="2000" b="1" dirty="0">
                <a:solidFill>
                  <a:srgbClr val="7030A0"/>
                </a:solidFill>
              </a:rPr>
              <a:t>12 </a:t>
            </a:r>
          </a:p>
          <a:p>
            <a:pPr algn="ctr"/>
            <a:r>
              <a:rPr lang="en-US" b="1" dirty="0">
                <a:solidFill>
                  <a:schemeClr val="bg1"/>
                </a:solidFill>
              </a:rPr>
              <a:t>Male - </a:t>
            </a:r>
            <a:r>
              <a:rPr lang="en-US" sz="2000" b="1" dirty="0">
                <a:solidFill>
                  <a:srgbClr val="7030A0"/>
                </a:solidFill>
              </a:rPr>
              <a:t>15</a:t>
            </a:r>
          </a:p>
        </p:txBody>
      </p:sp>
      <p:sp>
        <p:nvSpPr>
          <p:cNvPr id="19" name="TextBox 18"/>
          <p:cNvSpPr txBox="1"/>
          <p:nvPr/>
        </p:nvSpPr>
        <p:spPr>
          <a:xfrm>
            <a:off x="1736436" y="4034512"/>
            <a:ext cx="4775202" cy="1231106"/>
          </a:xfrm>
          <a:prstGeom prst="rect">
            <a:avLst/>
          </a:prstGeom>
          <a:solidFill>
            <a:schemeClr val="accent3"/>
          </a:solidFill>
          <a:ln w="38100">
            <a:solidFill>
              <a:srgbClr val="477BB9"/>
            </a:solidFill>
          </a:ln>
        </p:spPr>
        <p:txBody>
          <a:bodyPr wrap="square" rtlCol="0">
            <a:spAutoFit/>
          </a:bodyPr>
          <a:lstStyle/>
          <a:p>
            <a:pPr algn="ctr"/>
            <a:r>
              <a:rPr lang="en-US" b="1" dirty="0">
                <a:solidFill>
                  <a:schemeClr val="bg1"/>
                </a:solidFill>
              </a:rPr>
              <a:t>All</a:t>
            </a:r>
            <a:r>
              <a:rPr lang="en-US" sz="2000" b="1" dirty="0">
                <a:solidFill>
                  <a:schemeClr val="bg1"/>
                </a:solidFill>
              </a:rPr>
              <a:t> </a:t>
            </a:r>
            <a:r>
              <a:rPr lang="en-US" sz="2000" b="1" dirty="0">
                <a:solidFill>
                  <a:srgbClr val="7030A0"/>
                </a:solidFill>
              </a:rPr>
              <a:t>27</a:t>
            </a:r>
            <a:r>
              <a:rPr lang="en-US" b="1" dirty="0">
                <a:solidFill>
                  <a:schemeClr val="bg1"/>
                </a:solidFill>
              </a:rPr>
              <a:t> youth successfully participated and completed their 125-200 hour paid work experiences at various worksites throughout the County.</a:t>
            </a:r>
          </a:p>
        </p:txBody>
      </p:sp>
      <p:sp>
        <p:nvSpPr>
          <p:cNvPr id="20" name="TextBox 19"/>
          <p:cNvSpPr txBox="1"/>
          <p:nvPr/>
        </p:nvSpPr>
        <p:spPr>
          <a:xfrm>
            <a:off x="7669829" y="941499"/>
            <a:ext cx="2813444" cy="3477875"/>
          </a:xfrm>
          <a:prstGeom prst="rect">
            <a:avLst/>
          </a:prstGeom>
          <a:solidFill>
            <a:schemeClr val="accent3"/>
          </a:solidFill>
          <a:ln w="38100">
            <a:solidFill>
              <a:srgbClr val="477BB9"/>
            </a:solidFill>
          </a:ln>
        </p:spPr>
        <p:txBody>
          <a:bodyPr wrap="square" rtlCol="0">
            <a:spAutoFit/>
          </a:bodyPr>
          <a:lstStyle/>
          <a:p>
            <a:pPr algn="ctr"/>
            <a:r>
              <a:rPr lang="en-US" sz="2000" b="1" u="sng" dirty="0">
                <a:solidFill>
                  <a:schemeClr val="bg1"/>
                </a:solidFill>
              </a:rPr>
              <a:t>Youth Served by Zip Code</a:t>
            </a:r>
          </a:p>
          <a:p>
            <a:pPr algn="ctr"/>
            <a:r>
              <a:rPr lang="en-US" sz="2000" b="1" dirty="0">
                <a:solidFill>
                  <a:schemeClr val="bg1"/>
                </a:solidFill>
              </a:rPr>
              <a:t>Arcade - </a:t>
            </a:r>
            <a:r>
              <a:rPr lang="en-US" sz="2000" b="1" dirty="0">
                <a:solidFill>
                  <a:srgbClr val="7030A0"/>
                </a:solidFill>
              </a:rPr>
              <a:t>2</a:t>
            </a:r>
          </a:p>
          <a:p>
            <a:pPr algn="ctr"/>
            <a:r>
              <a:rPr lang="en-US" sz="2000" b="1" dirty="0">
                <a:solidFill>
                  <a:schemeClr val="bg1"/>
                </a:solidFill>
              </a:rPr>
              <a:t>Bliss - </a:t>
            </a:r>
            <a:r>
              <a:rPr lang="en-US" sz="2000" b="1" dirty="0">
                <a:solidFill>
                  <a:srgbClr val="7030A0"/>
                </a:solidFill>
              </a:rPr>
              <a:t>1</a:t>
            </a:r>
          </a:p>
          <a:p>
            <a:pPr algn="ctr"/>
            <a:r>
              <a:rPr lang="en-US" sz="2000" b="1" dirty="0">
                <a:solidFill>
                  <a:schemeClr val="bg1"/>
                </a:solidFill>
              </a:rPr>
              <a:t>Castile - </a:t>
            </a:r>
            <a:r>
              <a:rPr lang="en-US" sz="2000" b="1" dirty="0">
                <a:solidFill>
                  <a:srgbClr val="7030A0"/>
                </a:solidFill>
              </a:rPr>
              <a:t>6</a:t>
            </a:r>
          </a:p>
          <a:p>
            <a:pPr algn="ctr"/>
            <a:r>
              <a:rPr lang="en-US" sz="2000" b="1" dirty="0">
                <a:solidFill>
                  <a:schemeClr val="bg1"/>
                </a:solidFill>
              </a:rPr>
              <a:t>Gainesville - </a:t>
            </a:r>
            <a:r>
              <a:rPr lang="en-US" sz="2000" b="1" dirty="0">
                <a:solidFill>
                  <a:srgbClr val="7030A0"/>
                </a:solidFill>
              </a:rPr>
              <a:t>2</a:t>
            </a:r>
          </a:p>
          <a:p>
            <a:pPr algn="ctr"/>
            <a:r>
              <a:rPr lang="en-US" sz="2000" b="1" dirty="0">
                <a:solidFill>
                  <a:schemeClr val="bg1"/>
                </a:solidFill>
              </a:rPr>
              <a:t>Pavilion - </a:t>
            </a:r>
            <a:r>
              <a:rPr lang="en-US" sz="2000" b="1" dirty="0">
                <a:solidFill>
                  <a:srgbClr val="7030A0"/>
                </a:solidFill>
              </a:rPr>
              <a:t>1</a:t>
            </a:r>
          </a:p>
          <a:p>
            <a:pPr algn="ctr"/>
            <a:r>
              <a:rPr lang="en-US" sz="2000" b="1" dirty="0">
                <a:solidFill>
                  <a:schemeClr val="bg1"/>
                </a:solidFill>
              </a:rPr>
              <a:t>Perry -</a:t>
            </a:r>
            <a:r>
              <a:rPr lang="en-US" sz="2000" b="1" dirty="0">
                <a:solidFill>
                  <a:srgbClr val="7030A0"/>
                </a:solidFill>
              </a:rPr>
              <a:t> 5</a:t>
            </a:r>
          </a:p>
          <a:p>
            <a:pPr algn="ctr"/>
            <a:r>
              <a:rPr lang="en-US" sz="2000" b="1" dirty="0">
                <a:solidFill>
                  <a:schemeClr val="bg1"/>
                </a:solidFill>
              </a:rPr>
              <a:t>Pike - </a:t>
            </a:r>
            <a:r>
              <a:rPr lang="en-US" sz="2000" b="1" dirty="0">
                <a:solidFill>
                  <a:srgbClr val="7030A0"/>
                </a:solidFill>
              </a:rPr>
              <a:t>4</a:t>
            </a:r>
          </a:p>
          <a:p>
            <a:pPr algn="ctr"/>
            <a:r>
              <a:rPr lang="en-US" sz="2000" b="1" dirty="0">
                <a:solidFill>
                  <a:schemeClr val="bg1"/>
                </a:solidFill>
              </a:rPr>
              <a:t>Warsaw - </a:t>
            </a:r>
            <a:r>
              <a:rPr lang="en-US" sz="2000" b="1" dirty="0">
                <a:solidFill>
                  <a:srgbClr val="7030A0"/>
                </a:solidFill>
              </a:rPr>
              <a:t>5</a:t>
            </a:r>
          </a:p>
          <a:p>
            <a:pPr algn="ctr"/>
            <a:r>
              <a:rPr lang="en-US" sz="2000" b="1" dirty="0">
                <a:solidFill>
                  <a:schemeClr val="bg1"/>
                </a:solidFill>
              </a:rPr>
              <a:t>Wyoming - </a:t>
            </a:r>
            <a:r>
              <a:rPr lang="en-US" sz="2000" b="1" dirty="0">
                <a:solidFill>
                  <a:srgbClr val="7030A0"/>
                </a:solidFill>
              </a:rPr>
              <a:t>1</a:t>
            </a:r>
          </a:p>
        </p:txBody>
      </p:sp>
      <p:sp>
        <p:nvSpPr>
          <p:cNvPr id="21" name="TextBox 20"/>
          <p:cNvSpPr txBox="1"/>
          <p:nvPr/>
        </p:nvSpPr>
        <p:spPr>
          <a:xfrm>
            <a:off x="5467927" y="2680436"/>
            <a:ext cx="2487073" cy="1015663"/>
          </a:xfrm>
          <a:prstGeom prst="rect">
            <a:avLst/>
          </a:prstGeom>
          <a:solidFill>
            <a:schemeClr val="accent3"/>
          </a:solidFill>
          <a:ln w="38100">
            <a:solidFill>
              <a:srgbClr val="477BB9"/>
            </a:solidFill>
          </a:ln>
        </p:spPr>
        <p:txBody>
          <a:bodyPr wrap="square" rtlCol="0">
            <a:spAutoFit/>
          </a:bodyPr>
          <a:lstStyle/>
          <a:p>
            <a:pPr algn="ctr"/>
            <a:r>
              <a:rPr lang="en-US" sz="2000" b="1" u="sng" dirty="0">
                <a:solidFill>
                  <a:schemeClr val="bg1"/>
                </a:solidFill>
              </a:rPr>
              <a:t>Ethnicity</a:t>
            </a:r>
          </a:p>
          <a:p>
            <a:pPr algn="ctr"/>
            <a:r>
              <a:rPr lang="en-US" b="1" dirty="0">
                <a:solidFill>
                  <a:schemeClr val="bg1"/>
                </a:solidFill>
              </a:rPr>
              <a:t>White - </a:t>
            </a:r>
            <a:r>
              <a:rPr lang="en-US" sz="2000" b="1" dirty="0">
                <a:solidFill>
                  <a:srgbClr val="7030A0"/>
                </a:solidFill>
              </a:rPr>
              <a:t>26 </a:t>
            </a:r>
          </a:p>
          <a:p>
            <a:pPr algn="ctr"/>
            <a:r>
              <a:rPr lang="en-US" b="1" dirty="0">
                <a:solidFill>
                  <a:schemeClr val="bg1"/>
                </a:solidFill>
              </a:rPr>
              <a:t>Pacific Islander - </a:t>
            </a:r>
            <a:r>
              <a:rPr lang="en-US" sz="2000" b="1" dirty="0">
                <a:solidFill>
                  <a:srgbClr val="7030A0"/>
                </a:solidFill>
              </a:rPr>
              <a:t>1</a:t>
            </a:r>
          </a:p>
        </p:txBody>
      </p:sp>
    </p:spTree>
    <p:extLst>
      <p:ext uri="{BB962C8B-B14F-4D97-AF65-F5344CB8AC3E}">
        <p14:creationId xmlns:p14="http://schemas.microsoft.com/office/powerpoint/2010/main" val="2815545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2582" y="5767110"/>
            <a:ext cx="8767619" cy="938490"/>
            <a:chOff x="0" y="30480"/>
            <a:chExt cx="6896009" cy="937260"/>
          </a:xfrm>
        </p:grpSpPr>
        <p:pic>
          <p:nvPicPr>
            <p:cNvPr id="5" name="Picture 4" descr="Half Circle Design Elemen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02969" y="30480"/>
              <a:ext cx="2833230" cy="937260"/>
            </a:xfrm>
            <a:prstGeom prst="rect">
              <a:avLst/>
            </a:prstGeom>
            <a:noFill/>
            <a:ln>
              <a:noFill/>
            </a:ln>
            <a:effectLst/>
          </p:spPr>
        </p:pic>
        <p:pic>
          <p:nvPicPr>
            <p:cNvPr id="6" name="Picture 5" descr="A close up of a sig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
              <a:ext cx="2186940" cy="777875"/>
            </a:xfrm>
            <a:prstGeom prst="rect">
              <a:avLst/>
            </a:prstGeom>
          </p:spPr>
        </p:pic>
        <p:cxnSp>
          <p:nvCxnSpPr>
            <p:cNvPr id="8" name="Straight Connector 7"/>
            <p:cNvCxnSpPr/>
            <p:nvPr/>
          </p:nvCxnSpPr>
          <p:spPr>
            <a:xfrm flipV="1">
              <a:off x="2164080" y="929640"/>
              <a:ext cx="4731929" cy="1469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5181602" y="6183868"/>
            <a:ext cx="4913743" cy="369332"/>
          </a:xfrm>
          <a:prstGeom prst="rect">
            <a:avLst/>
          </a:prstGeom>
          <a:solidFill>
            <a:schemeClr val="accent3"/>
          </a:solidFill>
          <a:ln w="28575">
            <a:solidFill>
              <a:srgbClr val="477BB9"/>
            </a:solidFill>
          </a:ln>
        </p:spPr>
        <p:txBody>
          <a:bodyPr wrap="square" rtlCol="0">
            <a:spAutoFit/>
          </a:bodyPr>
          <a:lstStyle/>
          <a:p>
            <a:pPr algn="ctr"/>
            <a:r>
              <a:rPr lang="en-US" b="1" dirty="0">
                <a:solidFill>
                  <a:schemeClr val="bg1"/>
                </a:solidFill>
              </a:rPr>
              <a:t>2020 Summer Youth Employment Program</a:t>
            </a:r>
          </a:p>
        </p:txBody>
      </p:sp>
      <p:sp>
        <p:nvSpPr>
          <p:cNvPr id="9" name="TextBox 8"/>
          <p:cNvSpPr txBox="1"/>
          <p:nvPr/>
        </p:nvSpPr>
        <p:spPr>
          <a:xfrm>
            <a:off x="452582" y="346815"/>
            <a:ext cx="4614404" cy="2662267"/>
          </a:xfrm>
          <a:prstGeom prst="rect">
            <a:avLst/>
          </a:prstGeom>
          <a:solidFill>
            <a:schemeClr val="accent3"/>
          </a:solidFill>
          <a:ln w="38100">
            <a:solidFill>
              <a:srgbClr val="477BB9"/>
            </a:solidFill>
          </a:ln>
        </p:spPr>
        <p:txBody>
          <a:bodyPr wrap="square" rtlCol="0">
            <a:spAutoFit/>
          </a:bodyPr>
          <a:lstStyle/>
          <a:p>
            <a:pPr algn="ctr"/>
            <a:r>
              <a:rPr lang="en-US" sz="2000" u="sng" dirty="0">
                <a:solidFill>
                  <a:srgbClr val="7030A0"/>
                </a:solidFill>
              </a:rPr>
              <a:t>Nonprofit</a:t>
            </a:r>
            <a:endParaRPr lang="en-US" sz="1100" dirty="0">
              <a:solidFill>
                <a:srgbClr val="7030A0"/>
              </a:solidFill>
            </a:endParaRPr>
          </a:p>
          <a:p>
            <a:pPr>
              <a:lnSpc>
                <a:spcPct val="150000"/>
              </a:lnSpc>
            </a:pPr>
            <a:r>
              <a:rPr lang="en-US" sz="1400" b="1" dirty="0">
                <a:solidFill>
                  <a:schemeClr val="bg1"/>
                </a:solidFill>
              </a:rPr>
              <a:t>Wyoming County Chamber of Commerce </a:t>
            </a:r>
            <a:r>
              <a:rPr lang="en-US" sz="1400" dirty="0">
                <a:solidFill>
                  <a:schemeClr val="bg1"/>
                </a:solidFill>
              </a:rPr>
              <a:t>– </a:t>
            </a:r>
            <a:r>
              <a:rPr lang="en-US" sz="1400" b="1" dirty="0">
                <a:solidFill>
                  <a:srgbClr val="7030A0"/>
                </a:solidFill>
              </a:rPr>
              <a:t>1 placement</a:t>
            </a:r>
          </a:p>
          <a:p>
            <a:pPr>
              <a:lnSpc>
                <a:spcPct val="150000"/>
              </a:lnSpc>
            </a:pPr>
            <a:r>
              <a:rPr lang="en-US" sz="1400" b="1" dirty="0">
                <a:solidFill>
                  <a:schemeClr val="bg1"/>
                </a:solidFill>
              </a:rPr>
              <a:t>Community Action for Wyoming County </a:t>
            </a:r>
            <a:r>
              <a:rPr lang="en-US" sz="1400" b="1" dirty="0">
                <a:solidFill>
                  <a:srgbClr val="7030A0"/>
                </a:solidFill>
              </a:rPr>
              <a:t>– 3 placements</a:t>
            </a:r>
          </a:p>
          <a:p>
            <a:pPr>
              <a:lnSpc>
                <a:spcPct val="150000"/>
              </a:lnSpc>
            </a:pPr>
            <a:r>
              <a:rPr lang="en-US" sz="1400" b="1" dirty="0">
                <a:solidFill>
                  <a:schemeClr val="bg1"/>
                </a:solidFill>
              </a:rPr>
              <a:t>Wyoming County Fair Association </a:t>
            </a:r>
            <a:r>
              <a:rPr lang="en-US" sz="1400" b="1" dirty="0">
                <a:solidFill>
                  <a:srgbClr val="7030A0"/>
                </a:solidFill>
              </a:rPr>
              <a:t>– 2 placements </a:t>
            </a:r>
          </a:p>
          <a:p>
            <a:pPr>
              <a:lnSpc>
                <a:spcPct val="150000"/>
              </a:lnSpc>
            </a:pPr>
            <a:r>
              <a:rPr lang="en-US" sz="1400" b="1" dirty="0">
                <a:solidFill>
                  <a:schemeClr val="bg1"/>
                </a:solidFill>
              </a:rPr>
              <a:t>Warsaw Historical Society </a:t>
            </a:r>
            <a:r>
              <a:rPr lang="en-US" sz="1400" dirty="0">
                <a:solidFill>
                  <a:schemeClr val="bg1"/>
                </a:solidFill>
              </a:rPr>
              <a:t>– </a:t>
            </a:r>
            <a:r>
              <a:rPr lang="en-US" sz="1400" b="1" dirty="0">
                <a:solidFill>
                  <a:srgbClr val="7030A0"/>
                </a:solidFill>
              </a:rPr>
              <a:t>2 placements </a:t>
            </a:r>
          </a:p>
          <a:p>
            <a:pPr>
              <a:lnSpc>
                <a:spcPct val="150000"/>
              </a:lnSpc>
            </a:pPr>
            <a:r>
              <a:rPr lang="en-US" sz="1400" b="1" dirty="0">
                <a:solidFill>
                  <a:schemeClr val="bg1"/>
                </a:solidFill>
              </a:rPr>
              <a:t>Angel Action </a:t>
            </a:r>
            <a:r>
              <a:rPr lang="en-US" sz="1400" dirty="0">
                <a:solidFill>
                  <a:schemeClr val="bg1"/>
                </a:solidFill>
              </a:rPr>
              <a:t>– </a:t>
            </a:r>
            <a:r>
              <a:rPr lang="en-US" sz="1400" b="1" dirty="0">
                <a:solidFill>
                  <a:srgbClr val="7030A0"/>
                </a:solidFill>
              </a:rPr>
              <a:t>1 placement</a:t>
            </a:r>
          </a:p>
        </p:txBody>
      </p:sp>
      <p:sp>
        <p:nvSpPr>
          <p:cNvPr id="10" name="TextBox 9"/>
          <p:cNvSpPr txBox="1"/>
          <p:nvPr/>
        </p:nvSpPr>
        <p:spPr>
          <a:xfrm>
            <a:off x="4747491" y="1745983"/>
            <a:ext cx="5438177" cy="2862322"/>
          </a:xfrm>
          <a:prstGeom prst="rect">
            <a:avLst/>
          </a:prstGeom>
          <a:solidFill>
            <a:schemeClr val="accent3"/>
          </a:solidFill>
          <a:ln w="38100">
            <a:solidFill>
              <a:srgbClr val="477BB9"/>
            </a:solidFill>
          </a:ln>
        </p:spPr>
        <p:txBody>
          <a:bodyPr wrap="square" rtlCol="0">
            <a:spAutoFit/>
          </a:bodyPr>
          <a:lstStyle/>
          <a:p>
            <a:pPr algn="ctr"/>
            <a:r>
              <a:rPr lang="en-US" sz="2000" b="1" u="sng" dirty="0">
                <a:solidFill>
                  <a:srgbClr val="7030A0"/>
                </a:solidFill>
              </a:rPr>
              <a:t>Public</a:t>
            </a:r>
            <a:endParaRPr lang="en-US" sz="1300" b="1" dirty="0">
              <a:solidFill>
                <a:srgbClr val="7030A0"/>
              </a:solidFill>
            </a:endParaRPr>
          </a:p>
          <a:p>
            <a:pPr algn="r">
              <a:lnSpc>
                <a:spcPct val="150000"/>
              </a:lnSpc>
            </a:pPr>
            <a:r>
              <a:rPr lang="en-US" sz="1400" b="1" dirty="0">
                <a:solidFill>
                  <a:schemeClr val="bg1"/>
                </a:solidFill>
              </a:rPr>
              <a:t>Wyoming County Community Health Systems – </a:t>
            </a:r>
            <a:r>
              <a:rPr lang="en-US" sz="1400" b="1" dirty="0">
                <a:solidFill>
                  <a:srgbClr val="7030A0"/>
                </a:solidFill>
              </a:rPr>
              <a:t>1 placement</a:t>
            </a:r>
          </a:p>
          <a:p>
            <a:pPr algn="r">
              <a:lnSpc>
                <a:spcPct val="150000"/>
              </a:lnSpc>
            </a:pPr>
            <a:r>
              <a:rPr lang="en-US" sz="1400" b="1" dirty="0">
                <a:solidFill>
                  <a:schemeClr val="bg1"/>
                </a:solidFill>
              </a:rPr>
              <a:t>Wyoming County Animal Control – </a:t>
            </a:r>
            <a:r>
              <a:rPr lang="en-US" sz="1400" b="1" dirty="0">
                <a:solidFill>
                  <a:srgbClr val="7030A0"/>
                </a:solidFill>
              </a:rPr>
              <a:t>2 placements</a:t>
            </a:r>
          </a:p>
          <a:p>
            <a:pPr algn="r">
              <a:lnSpc>
                <a:spcPct val="150000"/>
              </a:lnSpc>
            </a:pPr>
            <a:r>
              <a:rPr lang="en-US" sz="1400" b="1" dirty="0">
                <a:solidFill>
                  <a:schemeClr val="bg1"/>
                </a:solidFill>
              </a:rPr>
              <a:t>Perry Central School – </a:t>
            </a:r>
            <a:r>
              <a:rPr lang="en-US" sz="1400" b="1" dirty="0">
                <a:solidFill>
                  <a:srgbClr val="7030A0"/>
                </a:solidFill>
              </a:rPr>
              <a:t>3 placements</a:t>
            </a:r>
          </a:p>
          <a:p>
            <a:pPr algn="r">
              <a:lnSpc>
                <a:spcPct val="150000"/>
              </a:lnSpc>
            </a:pPr>
            <a:r>
              <a:rPr lang="en-US" sz="1400" b="1" dirty="0" err="1">
                <a:solidFill>
                  <a:schemeClr val="bg1"/>
                </a:solidFill>
              </a:rPr>
              <a:t>Letchworth</a:t>
            </a:r>
            <a:r>
              <a:rPr lang="en-US" sz="1400" b="1" dirty="0">
                <a:solidFill>
                  <a:schemeClr val="bg1"/>
                </a:solidFill>
              </a:rPr>
              <a:t> Central School – </a:t>
            </a:r>
            <a:r>
              <a:rPr lang="en-US" sz="1400" b="1" dirty="0">
                <a:solidFill>
                  <a:srgbClr val="7030A0"/>
                </a:solidFill>
              </a:rPr>
              <a:t>2 placements</a:t>
            </a:r>
          </a:p>
          <a:p>
            <a:pPr algn="r">
              <a:lnSpc>
                <a:spcPct val="150000"/>
              </a:lnSpc>
            </a:pPr>
            <a:r>
              <a:rPr lang="en-US" sz="1400" b="1" dirty="0">
                <a:solidFill>
                  <a:schemeClr val="bg1"/>
                </a:solidFill>
              </a:rPr>
              <a:t>Warsaw Central School – </a:t>
            </a:r>
            <a:r>
              <a:rPr lang="en-US" sz="1400" b="1" dirty="0">
                <a:solidFill>
                  <a:srgbClr val="7030A0"/>
                </a:solidFill>
              </a:rPr>
              <a:t>1 placement</a:t>
            </a:r>
          </a:p>
          <a:p>
            <a:pPr algn="r">
              <a:lnSpc>
                <a:spcPct val="150000"/>
              </a:lnSpc>
            </a:pPr>
            <a:r>
              <a:rPr lang="en-US" sz="1400" b="1" dirty="0">
                <a:solidFill>
                  <a:schemeClr val="bg1"/>
                </a:solidFill>
              </a:rPr>
              <a:t>Village of Arcade – </a:t>
            </a:r>
            <a:r>
              <a:rPr lang="en-US" sz="1400" b="1" dirty="0">
                <a:solidFill>
                  <a:srgbClr val="7030A0"/>
                </a:solidFill>
              </a:rPr>
              <a:t>2 placements</a:t>
            </a:r>
          </a:p>
          <a:p>
            <a:pPr algn="r">
              <a:lnSpc>
                <a:spcPct val="150000"/>
              </a:lnSpc>
            </a:pPr>
            <a:r>
              <a:rPr lang="en-US" sz="1400" b="1" dirty="0">
                <a:solidFill>
                  <a:schemeClr val="bg1"/>
                </a:solidFill>
              </a:rPr>
              <a:t>Village of Wyoming – </a:t>
            </a:r>
            <a:r>
              <a:rPr lang="en-US" sz="1400" b="1" dirty="0">
                <a:solidFill>
                  <a:srgbClr val="7030A0"/>
                </a:solidFill>
              </a:rPr>
              <a:t>1 placement</a:t>
            </a:r>
          </a:p>
          <a:p>
            <a:pPr algn="ctr"/>
            <a:r>
              <a:rPr lang="en-US" sz="1300" dirty="0">
                <a:solidFill>
                  <a:schemeClr val="bg1"/>
                </a:solidFill>
              </a:rPr>
              <a:t> </a:t>
            </a:r>
          </a:p>
        </p:txBody>
      </p:sp>
      <p:sp>
        <p:nvSpPr>
          <p:cNvPr id="11" name="TextBox 10"/>
          <p:cNvSpPr txBox="1"/>
          <p:nvPr/>
        </p:nvSpPr>
        <p:spPr>
          <a:xfrm>
            <a:off x="674255" y="2927640"/>
            <a:ext cx="4507347" cy="2492990"/>
          </a:xfrm>
          <a:prstGeom prst="rect">
            <a:avLst/>
          </a:prstGeom>
          <a:solidFill>
            <a:schemeClr val="accent3"/>
          </a:solidFill>
          <a:ln w="38100">
            <a:solidFill>
              <a:srgbClr val="477BB9"/>
            </a:solidFill>
          </a:ln>
        </p:spPr>
        <p:txBody>
          <a:bodyPr wrap="square" rtlCol="0">
            <a:spAutoFit/>
          </a:bodyPr>
          <a:lstStyle/>
          <a:p>
            <a:pPr algn="ctr">
              <a:lnSpc>
                <a:spcPct val="150000"/>
              </a:lnSpc>
            </a:pPr>
            <a:r>
              <a:rPr lang="en-US" sz="2000" b="1" u="sng" dirty="0">
                <a:solidFill>
                  <a:srgbClr val="7030A0"/>
                </a:solidFill>
              </a:rPr>
              <a:t>Private</a:t>
            </a:r>
            <a:endParaRPr lang="en-US" sz="1400" b="1" dirty="0">
              <a:solidFill>
                <a:srgbClr val="7030A0"/>
              </a:solidFill>
            </a:endParaRPr>
          </a:p>
          <a:p>
            <a:pPr>
              <a:lnSpc>
                <a:spcPct val="150000"/>
              </a:lnSpc>
            </a:pPr>
            <a:r>
              <a:rPr lang="en-US" sz="1400" b="1" dirty="0">
                <a:solidFill>
                  <a:schemeClr val="bg1"/>
                </a:solidFill>
              </a:rPr>
              <a:t>The Little Red Caboose – </a:t>
            </a:r>
            <a:r>
              <a:rPr lang="en-US" sz="1400" b="1" dirty="0">
                <a:solidFill>
                  <a:srgbClr val="7030A0"/>
                </a:solidFill>
              </a:rPr>
              <a:t>1 placement </a:t>
            </a:r>
          </a:p>
          <a:p>
            <a:pPr>
              <a:lnSpc>
                <a:spcPct val="150000"/>
              </a:lnSpc>
            </a:pPr>
            <a:r>
              <a:rPr lang="en-US" sz="1400" b="1" dirty="0">
                <a:solidFill>
                  <a:schemeClr val="bg1"/>
                </a:solidFill>
              </a:rPr>
              <a:t>Hilltop Gardens and More – </a:t>
            </a:r>
            <a:r>
              <a:rPr lang="en-US" sz="1400" b="1" dirty="0">
                <a:solidFill>
                  <a:srgbClr val="7030A0"/>
                </a:solidFill>
              </a:rPr>
              <a:t>1 placements</a:t>
            </a:r>
          </a:p>
          <a:p>
            <a:pPr>
              <a:lnSpc>
                <a:spcPct val="150000"/>
              </a:lnSpc>
            </a:pPr>
            <a:r>
              <a:rPr lang="en-US" sz="1400" b="1" dirty="0">
                <a:solidFill>
                  <a:schemeClr val="bg1"/>
                </a:solidFill>
              </a:rPr>
              <a:t>Fairview Paper Box Corporation – </a:t>
            </a:r>
            <a:r>
              <a:rPr lang="en-US" sz="1400" b="1" dirty="0">
                <a:solidFill>
                  <a:srgbClr val="7030A0"/>
                </a:solidFill>
              </a:rPr>
              <a:t>1 placements</a:t>
            </a:r>
          </a:p>
          <a:p>
            <a:pPr>
              <a:lnSpc>
                <a:spcPct val="150000"/>
              </a:lnSpc>
            </a:pPr>
            <a:r>
              <a:rPr lang="en-US" sz="1400" b="1" dirty="0">
                <a:solidFill>
                  <a:schemeClr val="bg1"/>
                </a:solidFill>
              </a:rPr>
              <a:t>Tackbary Trophies – </a:t>
            </a:r>
            <a:r>
              <a:rPr lang="en-US" sz="1400" b="1" dirty="0">
                <a:solidFill>
                  <a:srgbClr val="7030A0"/>
                </a:solidFill>
              </a:rPr>
              <a:t>1 placement</a:t>
            </a:r>
          </a:p>
          <a:p>
            <a:pPr>
              <a:lnSpc>
                <a:spcPct val="150000"/>
              </a:lnSpc>
            </a:pPr>
            <a:r>
              <a:rPr lang="en-US" sz="1400" b="1" dirty="0" err="1">
                <a:solidFill>
                  <a:schemeClr val="bg1"/>
                </a:solidFill>
              </a:rPr>
              <a:t>Marquart</a:t>
            </a:r>
            <a:r>
              <a:rPr lang="en-US" sz="1400" b="1" dirty="0">
                <a:solidFill>
                  <a:schemeClr val="bg1"/>
                </a:solidFill>
              </a:rPr>
              <a:t> Farms – </a:t>
            </a:r>
            <a:r>
              <a:rPr lang="en-US" sz="1400" b="1" dirty="0">
                <a:solidFill>
                  <a:srgbClr val="7030A0"/>
                </a:solidFill>
              </a:rPr>
              <a:t>1 placement</a:t>
            </a:r>
          </a:p>
          <a:p>
            <a:pPr>
              <a:lnSpc>
                <a:spcPct val="150000"/>
              </a:lnSpc>
            </a:pPr>
            <a:r>
              <a:rPr lang="en-US" sz="1400" b="1" dirty="0">
                <a:solidFill>
                  <a:schemeClr val="bg1"/>
                </a:solidFill>
              </a:rPr>
              <a:t>Domes Tree Farm – </a:t>
            </a:r>
            <a:r>
              <a:rPr lang="en-US" sz="1400" b="1" dirty="0">
                <a:solidFill>
                  <a:srgbClr val="7030A0"/>
                </a:solidFill>
              </a:rPr>
              <a:t>1 placement</a:t>
            </a:r>
          </a:p>
        </p:txBody>
      </p:sp>
      <p:sp>
        <p:nvSpPr>
          <p:cNvPr id="12" name="TextBox 11"/>
          <p:cNvSpPr txBox="1"/>
          <p:nvPr/>
        </p:nvSpPr>
        <p:spPr>
          <a:xfrm>
            <a:off x="5733473" y="425826"/>
            <a:ext cx="3810000" cy="1015663"/>
          </a:xfrm>
          <a:prstGeom prst="rect">
            <a:avLst/>
          </a:prstGeom>
          <a:solidFill>
            <a:srgbClr val="477BB9"/>
          </a:solidFill>
          <a:ln w="38100">
            <a:solidFill>
              <a:schemeClr val="accent3">
                <a:lumMod val="60000"/>
                <a:lumOff val="40000"/>
              </a:schemeClr>
            </a:solidFill>
          </a:ln>
        </p:spPr>
        <p:txBody>
          <a:bodyPr wrap="square" rtlCol="0">
            <a:spAutoFit/>
          </a:bodyPr>
          <a:lstStyle/>
          <a:p>
            <a:pPr algn="ctr"/>
            <a:r>
              <a:rPr lang="en-US" sz="3000" dirty="0">
                <a:solidFill>
                  <a:schemeClr val="accent3">
                    <a:lumMod val="60000"/>
                    <a:lumOff val="40000"/>
                  </a:schemeClr>
                </a:solidFill>
              </a:rPr>
              <a:t>Wyoming County </a:t>
            </a:r>
            <a:r>
              <a:rPr lang="en-US" sz="3000" b="1" dirty="0">
                <a:solidFill>
                  <a:schemeClr val="accent3">
                    <a:lumMod val="60000"/>
                    <a:lumOff val="40000"/>
                  </a:schemeClr>
                </a:solidFill>
              </a:rPr>
              <a:t>2020</a:t>
            </a:r>
            <a:r>
              <a:rPr lang="en-US" sz="3000" dirty="0">
                <a:solidFill>
                  <a:schemeClr val="accent3">
                    <a:lumMod val="60000"/>
                    <a:lumOff val="40000"/>
                  </a:schemeClr>
                </a:solidFill>
              </a:rPr>
              <a:t> SYEP Worksites</a:t>
            </a:r>
          </a:p>
        </p:txBody>
      </p:sp>
      <p:sp>
        <p:nvSpPr>
          <p:cNvPr id="14" name="TextBox 13"/>
          <p:cNvSpPr txBox="1"/>
          <p:nvPr/>
        </p:nvSpPr>
        <p:spPr>
          <a:xfrm>
            <a:off x="6064515" y="4835635"/>
            <a:ext cx="4758560" cy="984885"/>
          </a:xfrm>
          <a:prstGeom prst="rect">
            <a:avLst/>
          </a:prstGeom>
          <a:solidFill>
            <a:srgbClr val="477BB9"/>
          </a:solidFill>
          <a:ln w="38100">
            <a:solidFill>
              <a:schemeClr val="accent3">
                <a:lumMod val="60000"/>
                <a:lumOff val="40000"/>
              </a:schemeClr>
            </a:solidFill>
          </a:ln>
        </p:spPr>
        <p:txBody>
          <a:bodyPr wrap="square" rtlCol="0">
            <a:spAutoFit/>
          </a:bodyPr>
          <a:lstStyle/>
          <a:p>
            <a:pPr algn="ctr"/>
            <a:r>
              <a:rPr lang="en-US" sz="2200" b="1" dirty="0">
                <a:solidFill>
                  <a:schemeClr val="accent3">
                    <a:lumMod val="60000"/>
                    <a:lumOff val="40000"/>
                  </a:schemeClr>
                </a:solidFill>
              </a:rPr>
              <a:t>2</a:t>
            </a:r>
            <a:r>
              <a:rPr lang="en-US" sz="2000" b="1" dirty="0">
                <a:solidFill>
                  <a:schemeClr val="bg1"/>
                </a:solidFill>
              </a:rPr>
              <a:t> </a:t>
            </a:r>
            <a:r>
              <a:rPr lang="en-US" dirty="0">
                <a:solidFill>
                  <a:schemeClr val="accent3">
                    <a:lumMod val="60000"/>
                    <a:lumOff val="40000"/>
                  </a:schemeClr>
                </a:solidFill>
              </a:rPr>
              <a:t>participants secured employment after completing their Summer work experiences.</a:t>
            </a:r>
          </a:p>
        </p:txBody>
      </p:sp>
    </p:spTree>
    <p:extLst>
      <p:ext uri="{BB962C8B-B14F-4D97-AF65-F5344CB8AC3E}">
        <p14:creationId xmlns:p14="http://schemas.microsoft.com/office/powerpoint/2010/main" val="1548297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7144" y="5554591"/>
            <a:ext cx="8998529" cy="1145019"/>
            <a:chOff x="0" y="30480"/>
            <a:chExt cx="6896009" cy="937260"/>
          </a:xfrm>
        </p:grpSpPr>
        <p:pic>
          <p:nvPicPr>
            <p:cNvPr id="5" name="Picture 4" descr="Half Circle Design Elemen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49907" y="30480"/>
              <a:ext cx="1971373" cy="937260"/>
            </a:xfrm>
            <a:prstGeom prst="rect">
              <a:avLst/>
            </a:prstGeom>
            <a:noFill/>
            <a:ln>
              <a:noFill/>
            </a:ln>
            <a:effectLst/>
          </p:spPr>
        </p:pic>
        <p:pic>
          <p:nvPicPr>
            <p:cNvPr id="6" name="Picture 5" descr="A close up of a sig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
              <a:ext cx="2186940" cy="777875"/>
            </a:xfrm>
            <a:prstGeom prst="rect">
              <a:avLst/>
            </a:prstGeom>
          </p:spPr>
        </p:pic>
        <p:cxnSp>
          <p:nvCxnSpPr>
            <p:cNvPr id="8" name="Straight Connector 7"/>
            <p:cNvCxnSpPr/>
            <p:nvPr/>
          </p:nvCxnSpPr>
          <p:spPr>
            <a:xfrm flipV="1">
              <a:off x="2164080" y="929640"/>
              <a:ext cx="4731929" cy="1469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4185255" y="6127101"/>
            <a:ext cx="5180418" cy="369332"/>
          </a:xfrm>
          <a:prstGeom prst="rect">
            <a:avLst/>
          </a:prstGeom>
          <a:solidFill>
            <a:schemeClr val="accent3"/>
          </a:solidFill>
          <a:ln w="28575">
            <a:solidFill>
              <a:srgbClr val="477BB9"/>
            </a:solidFill>
          </a:ln>
        </p:spPr>
        <p:txBody>
          <a:bodyPr wrap="square" rtlCol="0">
            <a:spAutoFit/>
          </a:bodyPr>
          <a:lstStyle/>
          <a:p>
            <a:pPr algn="ctr"/>
            <a:r>
              <a:rPr lang="en-US" b="1" dirty="0">
                <a:solidFill>
                  <a:schemeClr val="bg1"/>
                </a:solidFill>
              </a:rPr>
              <a:t>2020 Summer Youth Employment Program</a:t>
            </a:r>
          </a:p>
        </p:txBody>
      </p:sp>
      <p:pic>
        <p:nvPicPr>
          <p:cNvPr id="15" name="Picture 2" descr="C:\Users\mdussault\Desktop\Hist. So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529" y="3007899"/>
            <a:ext cx="2336296" cy="3197519"/>
          </a:xfrm>
          <a:prstGeom prst="rect">
            <a:avLst/>
          </a:prstGeom>
          <a:solidFill>
            <a:srgbClr val="477BB9"/>
          </a:solidFill>
          <a:ln w="57150">
            <a:solidFill>
              <a:schemeClr val="accent3"/>
            </a:solidFill>
          </a:ln>
        </p:spPr>
      </p:pic>
      <p:pic>
        <p:nvPicPr>
          <p:cNvPr id="1029" name="Picture 5" descr="C:\Users\mdussault\Desktop\Historical So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333" y="1442641"/>
            <a:ext cx="2362200" cy="3172489"/>
          </a:xfrm>
          <a:prstGeom prst="rect">
            <a:avLst/>
          </a:prstGeom>
          <a:noFill/>
          <a:ln w="57150">
            <a:solidFill>
              <a:srgbClr val="477BB9"/>
            </a:solidFill>
          </a:ln>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l="30746" t="27182" r="39720" b="56581"/>
          <a:stretch>
            <a:fillRect/>
          </a:stretch>
        </p:blipFill>
        <p:spPr bwMode="auto">
          <a:xfrm>
            <a:off x="1136074" y="4430001"/>
            <a:ext cx="4780606" cy="1161162"/>
          </a:xfrm>
          <a:prstGeom prst="rect">
            <a:avLst/>
          </a:prstGeom>
          <a:noFill/>
          <a:ln w="57150" algn="in">
            <a:solidFill>
              <a:srgbClr val="477BB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l="30756" t="35309" r="40289" b="50240"/>
          <a:stretch>
            <a:fillRect/>
          </a:stretch>
        </p:blipFill>
        <p:spPr bwMode="auto">
          <a:xfrm>
            <a:off x="6405357" y="1622642"/>
            <a:ext cx="4507467" cy="1228625"/>
          </a:xfrm>
          <a:prstGeom prst="rect">
            <a:avLst/>
          </a:prstGeom>
          <a:noFill/>
          <a:ln w="57150" algn="in">
            <a:solidFill>
              <a:schemeClr val="accent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8" name="TextBox 17"/>
          <p:cNvSpPr txBox="1"/>
          <p:nvPr/>
        </p:nvSpPr>
        <p:spPr>
          <a:xfrm>
            <a:off x="1905000" y="242312"/>
            <a:ext cx="8001001" cy="1200329"/>
          </a:xfrm>
          <a:prstGeom prst="rect">
            <a:avLst/>
          </a:prstGeom>
          <a:solidFill>
            <a:srgbClr val="477BB9"/>
          </a:solidFill>
          <a:ln w="57150">
            <a:solidFill>
              <a:schemeClr val="accent3"/>
            </a:solidFill>
          </a:ln>
        </p:spPr>
        <p:txBody>
          <a:bodyPr wrap="square" rtlCol="0">
            <a:spAutoFit/>
          </a:bodyPr>
          <a:lstStyle/>
          <a:p>
            <a:pPr algn="ctr"/>
            <a:r>
              <a:rPr lang="en-US" dirty="0">
                <a:solidFill>
                  <a:schemeClr val="accent3">
                    <a:lumMod val="60000"/>
                    <a:lumOff val="40000"/>
                  </a:schemeClr>
                </a:solidFill>
              </a:rPr>
              <a:t>Summer participant Autumn paired her interest in History and Interior Design with a work placement at Warsaw Historical Society where she helped to revamp the Gates House Museum during her time in the program.</a:t>
            </a:r>
          </a:p>
        </p:txBody>
      </p:sp>
      <p:pic>
        <p:nvPicPr>
          <p:cNvPr id="1031" name="Picture 7" descr="C:\Users\mdussault\Desktop\Picture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3930" y="1728617"/>
            <a:ext cx="1826030" cy="2504335"/>
          </a:xfrm>
          <a:prstGeom prst="rect">
            <a:avLst/>
          </a:prstGeom>
          <a:noFill/>
          <a:ln w="57150">
            <a:solidFill>
              <a:schemeClr val="accent3"/>
            </a:solidFill>
          </a:ln>
          <a:extLst>
            <a:ext uri="{909E8E84-426E-40DD-AFC4-6F175D3DCCD1}">
              <a14:hiddenFill xmlns:a14="http://schemas.microsoft.com/office/drawing/2010/main">
                <a:solidFill>
                  <a:srgbClr val="FFFFFF"/>
                </a:solidFill>
              </a14:hiddenFill>
            </a:ext>
          </a:extLst>
        </p:spPr>
      </p:pic>
      <p:pic>
        <p:nvPicPr>
          <p:cNvPr id="21" name="Picture 6" descr="C:\Users\mdussault\Desktop\Historical Societ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2260" y="3126997"/>
            <a:ext cx="1948872" cy="2606007"/>
          </a:xfrm>
          <a:prstGeom prst="rect">
            <a:avLst/>
          </a:prstGeom>
          <a:noFill/>
          <a:ln w="57150">
            <a:solidFill>
              <a:srgbClr val="477BB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15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3491" y="5714623"/>
            <a:ext cx="8509253" cy="938490"/>
            <a:chOff x="0" y="30480"/>
            <a:chExt cx="6896009" cy="937260"/>
          </a:xfrm>
        </p:grpSpPr>
        <p:pic>
          <p:nvPicPr>
            <p:cNvPr id="5" name="Picture 4" descr="Half Circle Design Elemen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14495" y="30480"/>
              <a:ext cx="2006785" cy="937260"/>
            </a:xfrm>
            <a:prstGeom prst="rect">
              <a:avLst/>
            </a:prstGeom>
            <a:noFill/>
            <a:ln>
              <a:noFill/>
            </a:ln>
            <a:effectLst/>
          </p:spPr>
        </p:pic>
        <p:pic>
          <p:nvPicPr>
            <p:cNvPr id="6" name="Picture 5" descr="A close up of a sig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
              <a:ext cx="2186940" cy="777875"/>
            </a:xfrm>
            <a:prstGeom prst="rect">
              <a:avLst/>
            </a:prstGeom>
          </p:spPr>
        </p:pic>
        <p:cxnSp>
          <p:nvCxnSpPr>
            <p:cNvPr id="8" name="Straight Connector 7"/>
            <p:cNvCxnSpPr/>
            <p:nvPr/>
          </p:nvCxnSpPr>
          <p:spPr>
            <a:xfrm flipV="1">
              <a:off x="2164080" y="929640"/>
              <a:ext cx="4731929" cy="1469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4327236" y="6087398"/>
            <a:ext cx="5777345" cy="369332"/>
          </a:xfrm>
          <a:prstGeom prst="rect">
            <a:avLst/>
          </a:prstGeom>
          <a:solidFill>
            <a:schemeClr val="accent3"/>
          </a:solidFill>
          <a:ln w="28575">
            <a:solidFill>
              <a:srgbClr val="477BB9"/>
            </a:solidFill>
          </a:ln>
        </p:spPr>
        <p:txBody>
          <a:bodyPr wrap="square" rtlCol="0">
            <a:spAutoFit/>
          </a:bodyPr>
          <a:lstStyle/>
          <a:p>
            <a:pPr algn="ctr"/>
            <a:r>
              <a:rPr lang="en-US" b="1" dirty="0">
                <a:solidFill>
                  <a:schemeClr val="bg1"/>
                </a:solidFill>
              </a:rPr>
              <a:t>2020 Summer Youth Employment Program</a:t>
            </a:r>
          </a:p>
        </p:txBody>
      </p:sp>
      <p:sp>
        <p:nvSpPr>
          <p:cNvPr id="9" name="TextBox 8"/>
          <p:cNvSpPr txBox="1"/>
          <p:nvPr/>
        </p:nvSpPr>
        <p:spPr>
          <a:xfrm>
            <a:off x="2854964" y="128263"/>
            <a:ext cx="6356927" cy="630942"/>
          </a:xfrm>
          <a:prstGeom prst="rect">
            <a:avLst/>
          </a:prstGeom>
          <a:solidFill>
            <a:srgbClr val="477BB9"/>
          </a:solidFill>
          <a:ln w="57150">
            <a:solidFill>
              <a:schemeClr val="accent3"/>
            </a:solidFill>
          </a:ln>
        </p:spPr>
        <p:txBody>
          <a:bodyPr wrap="square" rtlCol="0">
            <a:spAutoFit/>
          </a:bodyPr>
          <a:lstStyle/>
          <a:p>
            <a:pPr algn="ctr"/>
            <a:r>
              <a:rPr lang="en-US" sz="3500" b="1" dirty="0">
                <a:solidFill>
                  <a:schemeClr val="accent3">
                    <a:lumMod val="60000"/>
                    <a:lumOff val="40000"/>
                  </a:schemeClr>
                </a:solidFill>
              </a:rPr>
              <a:t>Summer Youth In Action</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390"/>
          <a:stretch/>
        </p:blipFill>
        <p:spPr bwMode="auto">
          <a:xfrm>
            <a:off x="8662704" y="906109"/>
            <a:ext cx="2638674" cy="2624957"/>
          </a:xfrm>
          <a:prstGeom prst="rect">
            <a:avLst/>
          </a:prstGeom>
          <a:noFill/>
          <a:ln w="57150">
            <a:solidFill>
              <a:srgbClr val="477B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902631"/>
            <a:ext cx="3251200" cy="2438400"/>
          </a:xfrm>
          <a:prstGeom prst="rect">
            <a:avLst/>
          </a:prstGeom>
          <a:noFill/>
          <a:ln w="571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25600" y="4411436"/>
            <a:ext cx="5157228" cy="995391"/>
          </a:xfrm>
          <a:prstGeom prst="rect">
            <a:avLst/>
          </a:prstGeom>
          <a:solidFill>
            <a:schemeClr val="accent3"/>
          </a:solidFill>
          <a:ln w="38100">
            <a:solidFill>
              <a:srgbClr val="477BB9"/>
            </a:solidFill>
          </a:ln>
        </p:spPr>
        <p:txBody>
          <a:bodyPr wrap="square" rtlCol="0">
            <a:spAutoFit/>
          </a:bodyPr>
          <a:lstStyle/>
          <a:p>
            <a:pPr algn="ctr"/>
            <a:r>
              <a:rPr lang="en-US" sz="2200" b="1" dirty="0">
                <a:solidFill>
                  <a:srgbClr val="7030A0"/>
                </a:solidFill>
              </a:rPr>
              <a:t>Thomas and Bryce</a:t>
            </a:r>
          </a:p>
          <a:p>
            <a:pPr algn="ctr"/>
            <a:r>
              <a:rPr lang="en-US" b="1" u="sng" dirty="0">
                <a:solidFill>
                  <a:schemeClr val="bg1"/>
                </a:solidFill>
              </a:rPr>
              <a:t>Community Action for Wyoming </a:t>
            </a:r>
            <a:r>
              <a:rPr lang="en-US" b="1" u="sng" dirty="0" smtClean="0">
                <a:solidFill>
                  <a:schemeClr val="bg1"/>
                </a:solidFill>
              </a:rPr>
              <a:t>County </a:t>
            </a:r>
            <a:endParaRPr lang="en-US" b="1" u="sng" dirty="0">
              <a:solidFill>
                <a:schemeClr val="bg1"/>
              </a:solidFill>
            </a:endParaRPr>
          </a:p>
          <a:p>
            <a:pPr algn="ctr"/>
            <a:r>
              <a:rPr lang="en-US" b="1" dirty="0">
                <a:solidFill>
                  <a:srgbClr val="7030A0"/>
                </a:solidFill>
              </a:rPr>
              <a:t>- Mobile Work Crew</a:t>
            </a:r>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491" y="798167"/>
            <a:ext cx="2596093" cy="1947070"/>
          </a:xfrm>
          <a:prstGeom prst="rect">
            <a:avLst/>
          </a:prstGeom>
          <a:noFill/>
          <a:ln w="57150">
            <a:solidFill>
              <a:srgbClr val="477B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47142" y="849254"/>
            <a:ext cx="5200073" cy="1018574"/>
          </a:xfrm>
          <a:prstGeom prst="rect">
            <a:avLst/>
          </a:prstGeom>
          <a:solidFill>
            <a:schemeClr val="accent3"/>
          </a:solidFill>
          <a:ln w="38100">
            <a:solidFill>
              <a:srgbClr val="477BB9"/>
            </a:solidFill>
          </a:ln>
        </p:spPr>
        <p:txBody>
          <a:bodyPr wrap="square" rtlCol="0">
            <a:spAutoFit/>
          </a:bodyPr>
          <a:lstStyle/>
          <a:p>
            <a:pPr algn="ctr"/>
            <a:r>
              <a:rPr lang="en-US" sz="2200" b="1" dirty="0">
                <a:solidFill>
                  <a:srgbClr val="7030A0"/>
                </a:solidFill>
              </a:rPr>
              <a:t>Madison</a:t>
            </a:r>
          </a:p>
          <a:p>
            <a:pPr algn="ctr"/>
            <a:r>
              <a:rPr lang="en-US" b="1" u="sng" dirty="0">
                <a:solidFill>
                  <a:schemeClr val="bg1"/>
                </a:solidFill>
              </a:rPr>
              <a:t>Community Action for Wyoming County </a:t>
            </a:r>
          </a:p>
          <a:p>
            <a:pPr algn="ctr"/>
            <a:r>
              <a:rPr lang="en-US" b="1" dirty="0">
                <a:solidFill>
                  <a:srgbClr val="7030A0"/>
                </a:solidFill>
              </a:rPr>
              <a:t>- Office Assistant (Finance Department)</a:t>
            </a:r>
          </a:p>
        </p:txBody>
      </p:sp>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6733" y="2255752"/>
            <a:ext cx="2819400" cy="2114550"/>
          </a:xfrm>
          <a:prstGeom prst="rect">
            <a:avLst/>
          </a:prstGeom>
          <a:noFill/>
          <a:ln w="57150">
            <a:solidFill>
              <a:srgbClr val="477B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9698" y="3696929"/>
            <a:ext cx="2826265" cy="2119699"/>
          </a:xfrm>
          <a:prstGeom prst="rect">
            <a:avLst/>
          </a:prstGeom>
          <a:noFill/>
          <a:ln w="57150">
            <a:solidFill>
              <a:srgbClr val="477B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571434" y="4724077"/>
            <a:ext cx="2417366" cy="984885"/>
          </a:xfrm>
          <a:prstGeom prst="rect">
            <a:avLst/>
          </a:prstGeom>
          <a:solidFill>
            <a:schemeClr val="accent3"/>
          </a:solidFill>
          <a:ln w="38100">
            <a:solidFill>
              <a:srgbClr val="477BB9"/>
            </a:solidFill>
          </a:ln>
        </p:spPr>
        <p:txBody>
          <a:bodyPr wrap="square" rtlCol="0">
            <a:spAutoFit/>
          </a:bodyPr>
          <a:lstStyle/>
          <a:p>
            <a:pPr algn="ctr"/>
            <a:r>
              <a:rPr lang="en-US" sz="2200" b="1" dirty="0">
                <a:solidFill>
                  <a:srgbClr val="7030A0"/>
                </a:solidFill>
              </a:rPr>
              <a:t>Jacob</a:t>
            </a:r>
          </a:p>
          <a:p>
            <a:pPr algn="ctr"/>
            <a:r>
              <a:rPr lang="en-US" b="1" u="sng" dirty="0">
                <a:solidFill>
                  <a:schemeClr val="bg1"/>
                </a:solidFill>
              </a:rPr>
              <a:t>Tackbary Trophies</a:t>
            </a:r>
          </a:p>
          <a:p>
            <a:pPr algn="ctr"/>
            <a:r>
              <a:rPr lang="en-US" b="1" dirty="0">
                <a:solidFill>
                  <a:srgbClr val="7030A0"/>
                </a:solidFill>
              </a:rPr>
              <a:t>- Laser Engraver</a:t>
            </a:r>
          </a:p>
        </p:txBody>
      </p:sp>
    </p:spTree>
    <p:extLst>
      <p:ext uri="{BB962C8B-B14F-4D97-AF65-F5344CB8AC3E}">
        <p14:creationId xmlns:p14="http://schemas.microsoft.com/office/powerpoint/2010/main" val="467318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639" y="290286"/>
            <a:ext cx="10745788" cy="1275520"/>
          </a:xfrm>
        </p:spPr>
        <p:txBody>
          <a:bodyPr/>
          <a:lstStyle/>
          <a:p>
            <a:pPr algn="ctr"/>
            <a:r>
              <a:rPr lang="en-US" dirty="0" smtClean="0"/>
              <a:t>Genesee County Job Development Bureau</a:t>
            </a:r>
            <a:endParaRPr lang="en-US" dirty="0"/>
          </a:p>
        </p:txBody>
      </p:sp>
      <p:sp>
        <p:nvSpPr>
          <p:cNvPr id="4" name="AutoShape 4" descr="https://upload.wikimedia.org/wikipedia/commons/8/89/Genesee_County_Courthouse_Oct_09.JPG"/>
          <p:cNvSpPr>
            <a:spLocks noChangeAspect="1" noChangeArrowheads="1"/>
          </p:cNvSpPr>
          <p:nvPr/>
        </p:nvSpPr>
        <p:spPr bwMode="auto">
          <a:xfrm>
            <a:off x="155575" y="-224443"/>
            <a:ext cx="304800" cy="3847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Career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684" y="1813648"/>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418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1200" y="5690910"/>
            <a:ext cx="8509001" cy="938490"/>
            <a:chOff x="0" y="30480"/>
            <a:chExt cx="6896009" cy="937260"/>
          </a:xfrm>
        </p:grpSpPr>
        <p:pic>
          <p:nvPicPr>
            <p:cNvPr id="5" name="Picture 4" descr="Half Circle Design Elemen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36861" y="30480"/>
              <a:ext cx="1984417" cy="937260"/>
            </a:xfrm>
            <a:prstGeom prst="rect">
              <a:avLst/>
            </a:prstGeom>
            <a:noFill/>
            <a:ln>
              <a:noFill/>
            </a:ln>
            <a:effectLst/>
          </p:spPr>
        </p:pic>
        <p:pic>
          <p:nvPicPr>
            <p:cNvPr id="6" name="Picture 5" descr="A close up of a sig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
              <a:ext cx="2186940" cy="777875"/>
            </a:xfrm>
            <a:prstGeom prst="rect">
              <a:avLst/>
            </a:prstGeom>
          </p:spPr>
        </p:pic>
        <p:cxnSp>
          <p:nvCxnSpPr>
            <p:cNvPr id="8" name="Straight Connector 7"/>
            <p:cNvCxnSpPr/>
            <p:nvPr/>
          </p:nvCxnSpPr>
          <p:spPr>
            <a:xfrm flipV="1">
              <a:off x="2164080" y="929640"/>
              <a:ext cx="4731929" cy="1469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4449301" y="6003235"/>
            <a:ext cx="5803063" cy="369332"/>
          </a:xfrm>
          <a:prstGeom prst="rect">
            <a:avLst/>
          </a:prstGeom>
          <a:solidFill>
            <a:schemeClr val="accent3"/>
          </a:solidFill>
          <a:ln w="28575">
            <a:solidFill>
              <a:srgbClr val="477BB9"/>
            </a:solidFill>
          </a:ln>
        </p:spPr>
        <p:txBody>
          <a:bodyPr wrap="square" rtlCol="0">
            <a:spAutoFit/>
          </a:bodyPr>
          <a:lstStyle/>
          <a:p>
            <a:pPr algn="ctr"/>
            <a:r>
              <a:rPr lang="en-US" b="1" dirty="0">
                <a:solidFill>
                  <a:schemeClr val="bg1"/>
                </a:solidFill>
              </a:rPr>
              <a:t>2020 Summer Youth Employment Program</a:t>
            </a:r>
          </a:p>
        </p:txBody>
      </p:sp>
      <p:sp>
        <p:nvSpPr>
          <p:cNvPr id="7" name="TextBox 6"/>
          <p:cNvSpPr txBox="1"/>
          <p:nvPr/>
        </p:nvSpPr>
        <p:spPr>
          <a:xfrm>
            <a:off x="1043709" y="914401"/>
            <a:ext cx="9956800" cy="4031873"/>
          </a:xfrm>
          <a:prstGeom prst="rect">
            <a:avLst/>
          </a:prstGeom>
          <a:solidFill>
            <a:srgbClr val="477BB9"/>
          </a:solidFill>
          <a:ln w="57150">
            <a:solidFill>
              <a:schemeClr val="accent3"/>
            </a:solidFill>
          </a:ln>
        </p:spPr>
        <p:txBody>
          <a:bodyPr wrap="square" rtlCol="0">
            <a:spAutoFit/>
          </a:bodyPr>
          <a:lstStyle/>
          <a:p>
            <a:pPr algn="ctr"/>
            <a:r>
              <a:rPr lang="en-US" sz="3600" b="1" dirty="0">
                <a:solidFill>
                  <a:srgbClr val="7030A0"/>
                </a:solidFill>
              </a:rPr>
              <a:t>Final Thought</a:t>
            </a:r>
          </a:p>
          <a:p>
            <a:pPr algn="ctr"/>
            <a:endParaRPr lang="en-US" sz="2200" b="1" dirty="0">
              <a:solidFill>
                <a:srgbClr val="7030A0"/>
              </a:solidFill>
            </a:endParaRPr>
          </a:p>
          <a:p>
            <a:pPr algn="ctr"/>
            <a:r>
              <a:rPr lang="en-US" sz="2200" b="1" dirty="0">
                <a:solidFill>
                  <a:srgbClr val="7030A0"/>
                </a:solidFill>
              </a:rPr>
              <a:t>Although the 2020 Summer Youth Employment Program came with many new challenges this year compared to those in the past, it did not stifle the youth participants drive to successfully complete the program and adapt to any situations they were face with. </a:t>
            </a:r>
          </a:p>
          <a:p>
            <a:pPr algn="ctr"/>
            <a:endParaRPr lang="en-US" sz="2200" b="1" dirty="0">
              <a:solidFill>
                <a:srgbClr val="7030A0"/>
              </a:solidFill>
            </a:endParaRPr>
          </a:p>
          <a:p>
            <a:pPr algn="ctr"/>
            <a:r>
              <a:rPr lang="en-US" sz="2200" b="1" dirty="0">
                <a:solidFill>
                  <a:srgbClr val="7030A0"/>
                </a:solidFill>
              </a:rPr>
              <a:t>Community Action is thankful to all the County employers that participated this summer who also customized their worksite involvement during the program to allow for this opportunity to take place, even in the face of daily uncertainty</a:t>
            </a:r>
            <a:r>
              <a:rPr lang="en-US" sz="2200" dirty="0">
                <a:solidFill>
                  <a:schemeClr val="accent3">
                    <a:lumMod val="60000"/>
                    <a:lumOff val="40000"/>
                  </a:schemeClr>
                </a:solidFill>
              </a:rPr>
              <a:t>.  </a:t>
            </a:r>
          </a:p>
        </p:txBody>
      </p:sp>
    </p:spTree>
    <p:extLst>
      <p:ext uri="{BB962C8B-B14F-4D97-AF65-F5344CB8AC3E}">
        <p14:creationId xmlns:p14="http://schemas.microsoft.com/office/powerpoint/2010/main" val="1779114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1200762" y="2207455"/>
            <a:ext cx="8435465" cy="1595019"/>
          </a:xfrm>
        </p:spPr>
        <p:txBody>
          <a:bodyPr/>
          <a:lstStyle/>
          <a:p>
            <a:pPr algn="ctr"/>
            <a:r>
              <a:rPr lang="en-US" dirty="0" smtClean="0">
                <a:solidFill>
                  <a:schemeClr val="accent1"/>
                </a:solidFill>
              </a:rPr>
              <a:t>Genesee County </a:t>
            </a:r>
            <a:r>
              <a:rPr lang="en-US" sz="2800" dirty="0">
                <a:solidFill>
                  <a:schemeClr val="accent1"/>
                </a:solidFill>
              </a:rPr>
              <a:t/>
            </a:r>
            <a:br>
              <a:rPr lang="en-US" sz="2800" dirty="0">
                <a:solidFill>
                  <a:schemeClr val="accent1"/>
                </a:solidFill>
              </a:rPr>
            </a:br>
            <a:r>
              <a:rPr lang="en-US" sz="2800" dirty="0">
                <a:solidFill>
                  <a:schemeClr val="bg1"/>
                </a:solidFill>
              </a:rPr>
              <a:t>Summer Youth Employment Program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745" y="473809"/>
            <a:ext cx="2736587" cy="2755330"/>
          </a:xfrm>
          <a:prstGeom prst="rect">
            <a:avLst/>
          </a:prstGeom>
        </p:spPr>
      </p:pic>
      <p:sp>
        <p:nvSpPr>
          <p:cNvPr id="5" name="Rectangle 4"/>
          <p:cNvSpPr/>
          <p:nvPr/>
        </p:nvSpPr>
        <p:spPr>
          <a:xfrm>
            <a:off x="3665326" y="565822"/>
            <a:ext cx="3148148"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latin typeface="Bernard MT Condensed" panose="02050806060905020404" pitchFamily="18" charset="0"/>
              </a:rPr>
              <a:t>2020</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0" y="1766151"/>
            <a:ext cx="3713017" cy="496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300364" y="1766151"/>
            <a:ext cx="1226127" cy="369332"/>
          </a:xfrm>
          <a:prstGeom prst="rect">
            <a:avLst/>
          </a:prstGeom>
          <a:solidFill>
            <a:schemeClr val="accent2">
              <a:lumMod val="40000"/>
              <a:lumOff val="60000"/>
            </a:schemeClr>
          </a:solidFill>
        </p:spPr>
        <p:txBody>
          <a:bodyPr wrap="square" rtlCol="0">
            <a:spAutoFit/>
          </a:bodyPr>
          <a:lstStyle/>
          <a:p>
            <a:r>
              <a:rPr lang="en-US" dirty="0"/>
              <a:t>Worksites</a:t>
            </a:r>
            <a:endParaRPr lang="en-US" sz="2000" dirty="0"/>
          </a:p>
        </p:txBody>
      </p:sp>
    </p:spTree>
    <p:extLst>
      <p:ext uri="{BB962C8B-B14F-4D97-AF65-F5344CB8AC3E}">
        <p14:creationId xmlns:p14="http://schemas.microsoft.com/office/powerpoint/2010/main" val="3469794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4771"/>
            <a:ext cx="4518506" cy="931852"/>
          </a:xfrm>
        </p:spPr>
        <p:txBody>
          <a:bodyPr>
            <a:normAutofit/>
          </a:bodyPr>
          <a:lstStyle/>
          <a:p>
            <a:r>
              <a:rPr lang="en-US" sz="4000" b="1" dirty="0">
                <a:ln>
                  <a:solidFill>
                    <a:schemeClr val="accent1"/>
                  </a:solidFill>
                </a:ln>
                <a:solidFill>
                  <a:schemeClr val="accent2"/>
                </a:solidFill>
              </a:rPr>
              <a:t>Hard at </a:t>
            </a:r>
            <a:r>
              <a:rPr lang="en-US" sz="4000" b="1" dirty="0" err="1">
                <a:ln>
                  <a:solidFill>
                    <a:schemeClr val="accent1"/>
                  </a:solidFill>
                </a:ln>
                <a:solidFill>
                  <a:schemeClr val="accent2"/>
                </a:solidFill>
              </a:rPr>
              <a:t>WOrk</a:t>
            </a:r>
            <a:endParaRPr lang="en-US" sz="4000" b="1" dirty="0">
              <a:ln>
                <a:solidFill>
                  <a:schemeClr val="accent1"/>
                </a:solidFill>
              </a:ln>
              <a:solidFill>
                <a:schemeClr val="accent2"/>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39281" y="3707825"/>
            <a:ext cx="2237426" cy="276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Users\jdtvanson\AppData\Local\Microsoft\Windows\Temporary Internet Files\Content.Outlook\M0S0O9RY\Genesee 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943021"/>
            <a:ext cx="5105400" cy="25326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996624"/>
            <a:ext cx="2226156" cy="301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C:\Users\jdtvanson\AppData\Local\Microsoft\Windows\Temporary Internet Files\Content.Outlook\M0S0O9RY\Resized_20200812_10300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0369" y="914072"/>
            <a:ext cx="2315056" cy="30886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dtvanson\AppData\Local\Microsoft\Windows\Temporary Internet Files\Content.Outlook\M0S0O9RY\Genesee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2719" y="-31248"/>
            <a:ext cx="5299026" cy="3974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dtvanson\AppData\Local\Microsoft\Windows\Temporary Internet Files\Content.Outlook\M0S0O9RY\Genesee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5437" y="3779404"/>
            <a:ext cx="4104794" cy="307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99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02269" y="274090"/>
            <a:ext cx="5605003" cy="163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141" y="154082"/>
            <a:ext cx="4008582" cy="776230"/>
          </a:xfrm>
          <a:solidFill>
            <a:schemeClr val="accent2"/>
          </a:solidFill>
          <a:ln>
            <a:solidFill>
              <a:schemeClr val="accent1"/>
            </a:solidFill>
          </a:ln>
        </p:spPr>
        <p:txBody>
          <a:bodyPr>
            <a:normAutofit/>
          </a:bodyPr>
          <a:lstStyle/>
          <a:p>
            <a:r>
              <a:rPr lang="en-US" b="1" dirty="0" smtClean="0">
                <a:solidFill>
                  <a:schemeClr val="accent1"/>
                </a:solidFill>
              </a:rPr>
              <a:t>Success Stories</a:t>
            </a:r>
            <a:endParaRPr lang="en-US" b="1" dirty="0">
              <a:solidFill>
                <a:schemeClr val="accent1"/>
              </a:solidFill>
            </a:endParaRPr>
          </a:p>
        </p:txBody>
      </p:sp>
      <p:sp>
        <p:nvSpPr>
          <p:cNvPr id="3" name="Content Placeholder 2"/>
          <p:cNvSpPr>
            <a:spLocks noGrp="1"/>
          </p:cNvSpPr>
          <p:nvPr>
            <p:ph idx="1"/>
          </p:nvPr>
        </p:nvSpPr>
        <p:spPr>
          <a:xfrm>
            <a:off x="6819900" y="221350"/>
            <a:ext cx="4736241" cy="1673041"/>
          </a:xfrm>
        </p:spPr>
        <p:style>
          <a:lnRef idx="1">
            <a:schemeClr val="accent2"/>
          </a:lnRef>
          <a:fillRef idx="2">
            <a:schemeClr val="accent2"/>
          </a:fillRef>
          <a:effectRef idx="1">
            <a:schemeClr val="accent2"/>
          </a:effectRef>
          <a:fontRef idx="minor">
            <a:schemeClr val="dk1"/>
          </a:fontRef>
        </p:style>
        <p:txBody>
          <a:bodyPr>
            <a:noAutofit/>
          </a:bodyPr>
          <a:lstStyle/>
          <a:p>
            <a:pPr lvl="1" indent="0">
              <a:spcBef>
                <a:spcPts val="0"/>
              </a:spcBef>
              <a:buNone/>
            </a:pPr>
            <a:r>
              <a:rPr lang="en-US" sz="1400" dirty="0"/>
              <a:t>Nicholas has assisted with cleaning, sanitizing, and organizing our loan closet. He created PPE kits to go out to individuals experiencing homelessness in our community. Nicholas states that he enjoys the opportunity to work in a place that serves the community.  </a:t>
            </a:r>
          </a:p>
        </p:txBody>
      </p:sp>
      <p:sp>
        <p:nvSpPr>
          <p:cNvPr id="5" name="Explosion 2 4"/>
          <p:cNvSpPr/>
          <p:nvPr/>
        </p:nvSpPr>
        <p:spPr>
          <a:xfrm>
            <a:off x="723567" y="871661"/>
            <a:ext cx="4191000" cy="2895600"/>
          </a:xfrm>
          <a:prstGeom prst="irregularSeal2">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0577090">
            <a:off x="1412708" y="1650559"/>
            <a:ext cx="2335920" cy="1200329"/>
          </a:xfrm>
          <a:prstGeom prst="rect">
            <a:avLst/>
          </a:prstGeom>
          <a:noFill/>
        </p:spPr>
        <p:txBody>
          <a:bodyPr wrap="square" rtlCol="0">
            <a:spAutoFit/>
          </a:bodyPr>
          <a:lstStyle/>
          <a:p>
            <a:pPr algn="ctr"/>
            <a:r>
              <a:rPr lang="en-US" dirty="0">
                <a:solidFill>
                  <a:schemeClr val="bg1"/>
                </a:solidFill>
              </a:rPr>
              <a:t>Mekhi has been hired on by his summer worksite.  He is saving to buy a house!</a:t>
            </a:r>
          </a:p>
        </p:txBody>
      </p:sp>
      <p:sp>
        <p:nvSpPr>
          <p:cNvPr id="9" name="Rectangular Callout 8"/>
          <p:cNvSpPr/>
          <p:nvPr/>
        </p:nvSpPr>
        <p:spPr>
          <a:xfrm>
            <a:off x="1436264" y="4058688"/>
            <a:ext cx="2288808" cy="2209800"/>
          </a:xfrm>
          <a:prstGeom prst="wedge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latin typeface="Aharoni" panose="02010803020104030203" pitchFamily="2" charset="-79"/>
                <a:cs typeface="Aharoni" panose="02010803020104030203" pitchFamily="2" charset="-79"/>
              </a:rPr>
              <a:t>Dan arrives to work every day with a positive attitude. He works in an efficient manner and produces quality work. He was a huge asset to our team and I wish to have him back next year.</a:t>
            </a:r>
          </a:p>
        </p:txBody>
      </p:sp>
      <p:sp>
        <p:nvSpPr>
          <p:cNvPr id="10" name="Oval 9"/>
          <p:cNvSpPr/>
          <p:nvPr/>
        </p:nvSpPr>
        <p:spPr>
          <a:xfrm>
            <a:off x="3794080" y="4478248"/>
            <a:ext cx="2743200" cy="22860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84580" y="4562045"/>
            <a:ext cx="2362200" cy="2031325"/>
          </a:xfrm>
          <a:prstGeom prst="rect">
            <a:avLst/>
          </a:prstGeom>
          <a:noFill/>
        </p:spPr>
        <p:txBody>
          <a:bodyPr wrap="square" rtlCol="0">
            <a:spAutoFit/>
          </a:bodyPr>
          <a:lstStyle/>
          <a:p>
            <a:pPr algn="ctr"/>
            <a:r>
              <a:rPr lang="en-US" dirty="0">
                <a:latin typeface="Britannic Bold" panose="020B0903060703020204" pitchFamily="34" charset="0"/>
              </a:rPr>
              <a:t>Anthony </a:t>
            </a:r>
          </a:p>
          <a:p>
            <a:pPr algn="ctr"/>
            <a:r>
              <a:rPr lang="en-US" dirty="0">
                <a:latin typeface="Britannic Bold" panose="020B0903060703020204" pitchFamily="34" charset="0"/>
              </a:rPr>
              <a:t>was close to being let go from his site; he turned it around – doing less talking and more working! Most Improved</a:t>
            </a:r>
          </a:p>
        </p:txBody>
      </p:sp>
      <p:sp>
        <p:nvSpPr>
          <p:cNvPr id="13" name="Explosion 1 12"/>
          <p:cNvSpPr/>
          <p:nvPr/>
        </p:nvSpPr>
        <p:spPr>
          <a:xfrm rot="1072960">
            <a:off x="7694601" y="3637861"/>
            <a:ext cx="3986068" cy="3686834"/>
          </a:xfrm>
          <a:prstGeom prst="irregularSeal1">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873559">
            <a:off x="8500006" y="4649620"/>
            <a:ext cx="2439586" cy="1477328"/>
          </a:xfrm>
          <a:prstGeom prst="rect">
            <a:avLst/>
          </a:prstGeom>
          <a:noFill/>
        </p:spPr>
        <p:txBody>
          <a:bodyPr wrap="square" rtlCol="0">
            <a:spAutoFit/>
          </a:bodyPr>
          <a:lstStyle/>
          <a:p>
            <a:pPr algn="ctr"/>
            <a:r>
              <a:rPr lang="en-US" dirty="0">
                <a:solidFill>
                  <a:schemeClr val="accent1"/>
                </a:solidFill>
                <a:latin typeface="Berlin Sans FB" panose="020E0602020502020306" pitchFamily="34" charset="0"/>
              </a:rPr>
              <a:t>Johnnie has done a great job, takes initiative, and is a valuable asset. </a:t>
            </a:r>
          </a:p>
          <a:p>
            <a:pPr algn="ctr"/>
            <a:r>
              <a:rPr lang="en-US" dirty="0">
                <a:solidFill>
                  <a:schemeClr val="accent1"/>
                </a:solidFill>
                <a:latin typeface="Berlin Sans FB" panose="020E0602020502020306" pitchFamily="34" charset="0"/>
              </a:rPr>
              <a:t>He has been HIRED!</a:t>
            </a:r>
          </a:p>
        </p:txBody>
      </p:sp>
      <p:sp>
        <p:nvSpPr>
          <p:cNvPr id="15" name="Oval Callout 14"/>
          <p:cNvSpPr/>
          <p:nvPr/>
        </p:nvSpPr>
        <p:spPr>
          <a:xfrm>
            <a:off x="8926578" y="1957943"/>
            <a:ext cx="2219178" cy="199044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132630" y="2147896"/>
            <a:ext cx="1828800" cy="1754326"/>
          </a:xfrm>
          <a:prstGeom prst="rect">
            <a:avLst/>
          </a:prstGeom>
          <a:noFill/>
        </p:spPr>
        <p:txBody>
          <a:bodyPr wrap="square" rtlCol="0">
            <a:spAutoFit/>
          </a:bodyPr>
          <a:lstStyle/>
          <a:p>
            <a:pPr algn="ctr"/>
            <a:r>
              <a:rPr lang="en-US" dirty="0" err="1">
                <a:solidFill>
                  <a:schemeClr val="accent2"/>
                </a:solidFill>
              </a:rPr>
              <a:t>Brilyn</a:t>
            </a:r>
            <a:r>
              <a:rPr lang="en-US" dirty="0">
                <a:solidFill>
                  <a:schemeClr val="accent2"/>
                </a:solidFill>
              </a:rPr>
              <a:t> was super in all areas but I loved her great, </a:t>
            </a:r>
            <a:r>
              <a:rPr lang="en-US" dirty="0" smtClean="0">
                <a:solidFill>
                  <a:schemeClr val="accent2"/>
                </a:solidFill>
              </a:rPr>
              <a:t>can-do </a:t>
            </a:r>
            <a:r>
              <a:rPr lang="en-US" dirty="0">
                <a:solidFill>
                  <a:schemeClr val="accent2"/>
                </a:solidFill>
              </a:rPr>
              <a:t>attitude!</a:t>
            </a:r>
          </a:p>
        </p:txBody>
      </p:sp>
      <p:sp>
        <p:nvSpPr>
          <p:cNvPr id="18" name="Rectangle 17"/>
          <p:cNvSpPr/>
          <p:nvPr/>
        </p:nvSpPr>
        <p:spPr>
          <a:xfrm>
            <a:off x="5800788" y="3114923"/>
            <a:ext cx="2419225" cy="1569660"/>
          </a:xfrm>
          <a:prstGeom prst="rect">
            <a:avLst/>
          </a:prstGeom>
          <a:solidFill>
            <a:srgbClr val="0070C0"/>
          </a:solidFill>
          <a:ln>
            <a:solidFill>
              <a:srgbClr val="FFFF00"/>
            </a:solidFill>
          </a:ln>
        </p:spPr>
        <p:txBody>
          <a:bodyPr wrap="square" lIns="91440" tIns="45720" rIns="91440" bIns="45720">
            <a:spAutoFit/>
          </a:bodyPr>
          <a:lstStyle/>
          <a:p>
            <a:pPr algn="ct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Lucie is a real Gem! </a:t>
            </a:r>
          </a:p>
          <a:p>
            <a:pPr algn="ct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Hard to believe she is only 14, mature beyond her years and very intelligent!! Great choice for our office!</a:t>
            </a:r>
          </a:p>
        </p:txBody>
      </p:sp>
      <p:sp>
        <p:nvSpPr>
          <p:cNvPr id="19" name="TextBox 18"/>
          <p:cNvSpPr txBox="1"/>
          <p:nvPr/>
        </p:nvSpPr>
        <p:spPr>
          <a:xfrm>
            <a:off x="2923506" y="3114923"/>
            <a:ext cx="2668403" cy="923330"/>
          </a:xfrm>
          <a:prstGeom prst="rect">
            <a:avLst/>
          </a:prstGeom>
          <a:solidFill>
            <a:schemeClr val="accent2">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latin typeface="Berlin Sans FB" panose="020E0602020502020306" pitchFamily="34" charset="0"/>
              </a:rPr>
              <a:t>Ashanti is now working toward getting her </a:t>
            </a:r>
          </a:p>
          <a:p>
            <a:pPr algn="ctr"/>
            <a:r>
              <a:rPr lang="en-US" dirty="0">
                <a:latin typeface="Berlin Sans FB" panose="020E0602020502020306" pitchFamily="34" charset="0"/>
              </a:rPr>
              <a:t>High School Equivalency</a:t>
            </a:r>
          </a:p>
        </p:txBody>
      </p:sp>
      <p:sp>
        <p:nvSpPr>
          <p:cNvPr id="6" name="Oval 5"/>
          <p:cNvSpPr/>
          <p:nvPr/>
        </p:nvSpPr>
        <p:spPr>
          <a:xfrm>
            <a:off x="4575182" y="1524000"/>
            <a:ext cx="2892419" cy="1590923"/>
          </a:xfrm>
          <a:prstGeom prst="ellips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02191" y="1772115"/>
            <a:ext cx="2438400" cy="1169551"/>
          </a:xfrm>
          <a:prstGeom prst="rect">
            <a:avLst/>
          </a:prstGeom>
          <a:noFill/>
        </p:spPr>
        <p:txBody>
          <a:bodyPr wrap="square" rtlCol="0">
            <a:spAutoFit/>
          </a:bodyPr>
          <a:lstStyle/>
          <a:p>
            <a:pPr algn="ctr"/>
            <a:r>
              <a:rPr lang="en-US" sz="1400" dirty="0">
                <a:solidFill>
                  <a:schemeClr val="bg1"/>
                </a:solidFill>
              </a:rPr>
              <a:t>Many doubted </a:t>
            </a:r>
            <a:r>
              <a:rPr lang="en-US" sz="1400" dirty="0" err="1" smtClean="0">
                <a:solidFill>
                  <a:schemeClr val="bg1"/>
                </a:solidFill>
              </a:rPr>
              <a:t>TaCarie</a:t>
            </a:r>
            <a:r>
              <a:rPr lang="en-US" sz="1400" dirty="0" smtClean="0">
                <a:solidFill>
                  <a:schemeClr val="bg1"/>
                </a:solidFill>
              </a:rPr>
              <a:t> </a:t>
            </a:r>
            <a:r>
              <a:rPr lang="en-US" sz="1400" dirty="0">
                <a:solidFill>
                  <a:schemeClr val="bg1"/>
                </a:solidFill>
              </a:rPr>
              <a:t>but he used that as motivation. He did great and assisted his peers to do great as well</a:t>
            </a:r>
            <a:r>
              <a:rPr lang="en-US" sz="1400" dirty="0"/>
              <a:t>. </a:t>
            </a:r>
          </a:p>
        </p:txBody>
      </p:sp>
    </p:spTree>
    <p:extLst>
      <p:ext uri="{BB962C8B-B14F-4D97-AF65-F5344CB8AC3E}">
        <p14:creationId xmlns:p14="http://schemas.microsoft.com/office/powerpoint/2010/main" val="213849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dtvanson\AppData\Local\Microsoft\Windows\Temporary Internet Files\Content.Outlook\M0S0O9RY\IMG_3577.JPG"/>
          <p:cNvPicPr>
            <a:picLocks noChangeAspect="1" noChangeArrowheads="1"/>
          </p:cNvPicPr>
          <p:nvPr/>
        </p:nvPicPr>
        <p:blipFill rotWithShape="1">
          <a:blip r:embed="rId2">
            <a:extLst>
              <a:ext uri="{28A0092B-C50C-407E-A947-70E740481C1C}">
                <a14:useLocalDpi xmlns:a14="http://schemas.microsoft.com/office/drawing/2010/main" val="0"/>
              </a:ext>
            </a:extLst>
          </a:blip>
          <a:srcRect l="-1266" t="-3533" r="14938" b="3533"/>
          <a:stretch/>
        </p:blipFill>
        <p:spPr bwMode="auto">
          <a:xfrm>
            <a:off x="9593502" y="-169621"/>
            <a:ext cx="2958716" cy="257046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jdtvanson\AppData\Local\Microsoft\Windows\Temporary Internet Files\Content.Outlook\M0S0O9RY\IMG_3574 (3).JPG"/>
          <p:cNvPicPr>
            <a:picLocks noChangeAspect="1" noChangeArrowheads="1"/>
          </p:cNvPicPr>
          <p:nvPr/>
        </p:nvPicPr>
        <p:blipFill rotWithShape="1">
          <a:blip r:embed="rId3">
            <a:extLst>
              <a:ext uri="{28A0092B-C50C-407E-A947-70E740481C1C}">
                <a14:useLocalDpi xmlns:a14="http://schemas.microsoft.com/office/drawing/2010/main" val="0"/>
              </a:ext>
            </a:extLst>
          </a:blip>
          <a:srcRect l="35846" t="19919" r="36484" b="35059"/>
          <a:stretch/>
        </p:blipFill>
        <p:spPr bwMode="auto">
          <a:xfrm>
            <a:off x="3013422" y="4232605"/>
            <a:ext cx="2103885" cy="24914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559" y="2695882"/>
            <a:ext cx="3083677" cy="377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7460" r="20004"/>
          <a:stretch/>
        </p:blipFill>
        <p:spPr bwMode="auto">
          <a:xfrm>
            <a:off x="5448783" y="-20115"/>
            <a:ext cx="2721444" cy="252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1495" y="-18473"/>
            <a:ext cx="3581195" cy="286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547559" y="6365461"/>
            <a:ext cx="3083677" cy="523220"/>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Perfect Attendance &amp; </a:t>
            </a:r>
            <a:endPar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 </a:t>
            </a: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Ethic - Respect</a:t>
            </a:r>
          </a:p>
        </p:txBody>
      </p:sp>
      <p:sp>
        <p:nvSpPr>
          <p:cNvPr id="12" name="Rectangle 11"/>
          <p:cNvSpPr/>
          <p:nvPr/>
        </p:nvSpPr>
        <p:spPr>
          <a:xfrm>
            <a:off x="10236837" y="2379699"/>
            <a:ext cx="2188079" cy="954107"/>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Perfect Attendance, </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 Ethic – Cooperation, </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years in program</a:t>
            </a:r>
          </a:p>
        </p:txBody>
      </p:sp>
      <p:pic>
        <p:nvPicPr>
          <p:cNvPr id="1032" name="Picture 8" descr="C:\Users\jdtvanson\AppData\Local\Microsoft\Windows\Temporary Internet Files\Content.Outlook\M0S0O9RY\IMG_3578 (3).JPG"/>
          <p:cNvPicPr>
            <a:picLocks noChangeAspect="1" noChangeArrowheads="1"/>
          </p:cNvPicPr>
          <p:nvPr/>
        </p:nvPicPr>
        <p:blipFill rotWithShape="1">
          <a:blip r:embed="rId7">
            <a:extLst>
              <a:ext uri="{28A0092B-C50C-407E-A947-70E740481C1C}">
                <a14:useLocalDpi xmlns:a14="http://schemas.microsoft.com/office/drawing/2010/main" val="0"/>
              </a:ext>
            </a:extLst>
          </a:blip>
          <a:srcRect l="24718" t="37195" r="43419" b="-1450"/>
          <a:stretch/>
        </p:blipFill>
        <p:spPr bwMode="auto">
          <a:xfrm>
            <a:off x="-15000" y="3741118"/>
            <a:ext cx="1796459" cy="271711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25365" t="14737" r="31898" b="26926"/>
          <a:stretch/>
        </p:blipFill>
        <p:spPr bwMode="auto">
          <a:xfrm>
            <a:off x="5115724" y="4398233"/>
            <a:ext cx="2290978" cy="243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C:\Users\jdtvanson\AppData\Local\Microsoft\Windows\Temporary Internet Files\Content.Outlook\M0S0O9RY\IMG_3572 (3).JPG"/>
          <p:cNvPicPr>
            <a:picLocks noChangeAspect="1" noChangeArrowheads="1"/>
          </p:cNvPicPr>
          <p:nvPr/>
        </p:nvPicPr>
        <p:blipFill rotWithShape="1">
          <a:blip r:embed="rId9">
            <a:extLst>
              <a:ext uri="{28A0092B-C50C-407E-A947-70E740481C1C}">
                <a14:useLocalDpi xmlns:a14="http://schemas.microsoft.com/office/drawing/2010/main" val="0"/>
              </a:ext>
            </a:extLst>
          </a:blip>
          <a:srcRect l="24811" t="12665" r="42420" b="27355"/>
          <a:stretch/>
        </p:blipFill>
        <p:spPr bwMode="auto">
          <a:xfrm>
            <a:off x="6349733" y="2226976"/>
            <a:ext cx="1711708" cy="23498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9988" y="6124403"/>
            <a:ext cx="1797454" cy="954107"/>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Perfect Attendance </a:t>
            </a: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&amp; Work Ethic-</a:t>
            </a:r>
            <a:r>
              <a:rPr lang="en-US" sz="1400" b="1" dirty="0" smtClean="0">
                <a:ln w="11430"/>
                <a:solidFill>
                  <a:schemeClr val="bg1"/>
                </a:solidFill>
                <a:effectLst>
                  <a:outerShdw blurRad="50800" dist="39000" dir="5460000" algn="tl">
                    <a:srgbClr val="000000">
                      <a:alpha val="38000"/>
                    </a:srgbClr>
                  </a:outerShdw>
                </a:effectLst>
              </a:rPr>
              <a:t> </a:t>
            </a: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Great Attitude</a:t>
            </a:r>
          </a:p>
        </p:txBody>
      </p:sp>
      <p:sp>
        <p:nvSpPr>
          <p:cNvPr id="4" name="Rectangle 3"/>
          <p:cNvSpPr/>
          <p:nvPr/>
        </p:nvSpPr>
        <p:spPr>
          <a:xfrm>
            <a:off x="5586313" y="1840781"/>
            <a:ext cx="1650200" cy="307777"/>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Most Improved</a:t>
            </a:r>
          </a:p>
        </p:txBody>
      </p:sp>
      <p:pic>
        <p:nvPicPr>
          <p:cNvPr id="1037" name="Picture 13" descr="C:\Users\jdtvanson\AppData\Local\Microsoft\Windows\Temporary Internet Files\Content.Outlook\M0S0O9RY\IMG_3571.JPG"/>
          <p:cNvPicPr>
            <a:picLocks noChangeAspect="1" noChangeArrowheads="1"/>
          </p:cNvPicPr>
          <p:nvPr/>
        </p:nvPicPr>
        <p:blipFill rotWithShape="1">
          <a:blip r:embed="rId10">
            <a:extLst>
              <a:ext uri="{28A0092B-C50C-407E-A947-70E740481C1C}">
                <a14:useLocalDpi xmlns:a14="http://schemas.microsoft.com/office/drawing/2010/main" val="0"/>
              </a:ext>
            </a:extLst>
          </a:blip>
          <a:srcRect l="31161" t="28278" r="45118" b="25440"/>
          <a:stretch/>
        </p:blipFill>
        <p:spPr bwMode="auto">
          <a:xfrm>
            <a:off x="4703241" y="2144041"/>
            <a:ext cx="1650768" cy="241563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471993" y="4258024"/>
            <a:ext cx="1934709" cy="307777"/>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Perfect Attendance</a:t>
            </a:r>
          </a:p>
        </p:txBody>
      </p:sp>
      <p:pic>
        <p:nvPicPr>
          <p:cNvPr id="1039" name="Picture 15" descr="C:\Users\jdtvanson\AppData\Local\Microsoft\Windows\Temporary Internet Files\Content.Outlook\M0S0O9RY\IMG_3569 (2).JPG"/>
          <p:cNvPicPr>
            <a:picLocks noChangeAspect="1" noChangeArrowheads="1"/>
          </p:cNvPicPr>
          <p:nvPr/>
        </p:nvPicPr>
        <p:blipFill rotWithShape="1">
          <a:blip r:embed="rId11">
            <a:extLst>
              <a:ext uri="{28A0092B-C50C-407E-A947-70E740481C1C}">
                <a14:useLocalDpi xmlns:a14="http://schemas.microsoft.com/office/drawing/2010/main" val="0"/>
              </a:ext>
            </a:extLst>
          </a:blip>
          <a:srcRect l="13146" t="25928" r="14099"/>
          <a:stretch/>
        </p:blipFill>
        <p:spPr bwMode="auto">
          <a:xfrm>
            <a:off x="8158952" y="-20114"/>
            <a:ext cx="2291460" cy="197733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139295" y="1957217"/>
            <a:ext cx="2265083" cy="738664"/>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Perfect Attendance, </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 Ethic – Respect, </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Training Participation</a:t>
            </a:r>
          </a:p>
        </p:txBody>
      </p:sp>
      <p:pic>
        <p:nvPicPr>
          <p:cNvPr id="1041" name="Picture 17" descr="C:\Users\jdtvanson\AppData\Local\Microsoft\Windows\Temporary Internet Files\Content.Outlook\M0S0O9RY\IMG_3570.JPG"/>
          <p:cNvPicPr>
            <a:picLocks noChangeAspect="1" noChangeArrowheads="1"/>
          </p:cNvPicPr>
          <p:nvPr/>
        </p:nvPicPr>
        <p:blipFill rotWithShape="1">
          <a:blip r:embed="rId12">
            <a:extLst>
              <a:ext uri="{28A0092B-C50C-407E-A947-70E740481C1C}">
                <a14:useLocalDpi xmlns:a14="http://schemas.microsoft.com/office/drawing/2010/main" val="0"/>
              </a:ext>
            </a:extLst>
          </a:blip>
          <a:srcRect l="23309" t="36393" r="39726" b="-2082"/>
          <a:stretch/>
        </p:blipFill>
        <p:spPr bwMode="auto">
          <a:xfrm>
            <a:off x="3271472" y="2151044"/>
            <a:ext cx="1420821" cy="165199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435008" y="3734804"/>
            <a:ext cx="1195466" cy="523220"/>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Great </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Attitude</a:t>
            </a:r>
          </a:p>
        </p:txBody>
      </p:sp>
      <p:pic>
        <p:nvPicPr>
          <p:cNvPr id="1027"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29640" t="24705" r="12632" b="12019"/>
          <a:stretch/>
        </p:blipFill>
        <p:spPr bwMode="auto">
          <a:xfrm>
            <a:off x="3562790" y="-108201"/>
            <a:ext cx="2089865" cy="217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820738" y="1640877"/>
            <a:ext cx="1735016" cy="523220"/>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 Ethic - Cooperation</a:t>
            </a:r>
          </a:p>
        </p:txBody>
      </p:sp>
      <p:pic>
        <p:nvPicPr>
          <p:cNvPr id="1043" name="Picture 19" descr="C:\Users\jdtvanson\AppData\Local\Microsoft\Windows\Temporary Internet Files\Content.Outlook\M0S0O9RY\IMG_3573 (4).JPG"/>
          <p:cNvPicPr>
            <a:picLocks noChangeAspect="1" noChangeArrowheads="1"/>
          </p:cNvPicPr>
          <p:nvPr/>
        </p:nvPicPr>
        <p:blipFill rotWithShape="1">
          <a:blip r:embed="rId14">
            <a:extLst>
              <a:ext uri="{28A0092B-C50C-407E-A947-70E740481C1C}">
                <a14:useLocalDpi xmlns:a14="http://schemas.microsoft.com/office/drawing/2010/main" val="0"/>
              </a:ext>
            </a:extLst>
          </a:blip>
          <a:srcRect l="32362" t="27257" r="43768" b="27425"/>
          <a:stretch/>
        </p:blipFill>
        <p:spPr bwMode="auto">
          <a:xfrm>
            <a:off x="10631236" y="3333806"/>
            <a:ext cx="1519318" cy="237969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0631236" y="5735941"/>
            <a:ext cx="1616850" cy="523220"/>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years in program</a:t>
            </a:r>
          </a:p>
        </p:txBody>
      </p:sp>
      <p:sp>
        <p:nvSpPr>
          <p:cNvPr id="37" name="Rectangle 36"/>
          <p:cNvSpPr/>
          <p:nvPr/>
        </p:nvSpPr>
        <p:spPr>
          <a:xfrm>
            <a:off x="3562790" y="6601457"/>
            <a:ext cx="2938653" cy="307777"/>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Training Participation</a:t>
            </a:r>
          </a:p>
        </p:txBody>
      </p:sp>
      <p:pic>
        <p:nvPicPr>
          <p:cNvPr id="1045" name="Picture 21" descr="C:\Users\jdtvanson\AppData\Local\Microsoft\Windows\Temporary Internet Files\Content.Outlook\M0S0O9RY\IMG_3567 (2).JPG"/>
          <p:cNvPicPr>
            <a:picLocks noChangeAspect="1" noChangeArrowheads="1"/>
          </p:cNvPicPr>
          <p:nvPr/>
        </p:nvPicPr>
        <p:blipFill rotWithShape="1">
          <a:blip r:embed="rId15">
            <a:extLst>
              <a:ext uri="{28A0092B-C50C-407E-A947-70E740481C1C}">
                <a14:useLocalDpi xmlns:a14="http://schemas.microsoft.com/office/drawing/2010/main" val="0"/>
              </a:ext>
            </a:extLst>
          </a:blip>
          <a:srcRect l="39713" t="29316" r="32382" b="35916"/>
          <a:stretch/>
        </p:blipFill>
        <p:spPr bwMode="auto">
          <a:xfrm>
            <a:off x="1801376" y="3803038"/>
            <a:ext cx="1286643" cy="1202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26" y="2854884"/>
            <a:ext cx="3448593" cy="923330"/>
          </a:xfrm>
          <a:prstGeom prst="rect">
            <a:avLst/>
          </a:prstGeom>
          <a:solidFill>
            <a:schemeClr val="accent2"/>
          </a:solidFill>
          <a:ln>
            <a:solidFill>
              <a:schemeClr val="accent2">
                <a:lumMod val="20000"/>
                <a:lumOff val="80000"/>
              </a:schemeClr>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AWARDS</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0" name="Rectangle 39"/>
          <p:cNvSpPr/>
          <p:nvPr/>
        </p:nvSpPr>
        <p:spPr>
          <a:xfrm>
            <a:off x="1795074" y="4974833"/>
            <a:ext cx="1215336" cy="738664"/>
          </a:xfrm>
          <a:prstGeom prst="rect">
            <a:avLst/>
          </a:prstGeom>
          <a:solidFill>
            <a:schemeClr val="accent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Work</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Ethic  </a:t>
            </a:r>
          </a:p>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Respect</a:t>
            </a:r>
          </a:p>
        </p:txBody>
      </p:sp>
    </p:spTree>
    <p:extLst>
      <p:ext uri="{BB962C8B-B14F-4D97-AF65-F5344CB8AC3E}">
        <p14:creationId xmlns:p14="http://schemas.microsoft.com/office/powerpoint/2010/main" val="3307543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327" y="524932"/>
            <a:ext cx="8534400" cy="1507067"/>
          </a:xfrm>
        </p:spPr>
        <p:txBody>
          <a:bodyPr>
            <a:normAutofit fontScale="90000"/>
          </a:bodyPr>
          <a:lstStyle/>
          <a:p>
            <a:pPr algn="ctr"/>
            <a:r>
              <a:rPr lang="en-US" dirty="0" smtClean="0"/>
              <a:t>Livingston County </a:t>
            </a:r>
            <a:r>
              <a:rPr lang="en-US" dirty="0" smtClean="0"/>
              <a:t/>
            </a:r>
            <a:br>
              <a:rPr lang="en-US" dirty="0" smtClean="0"/>
            </a:br>
            <a:r>
              <a:rPr lang="en-US" dirty="0" smtClean="0"/>
              <a:t>Office </a:t>
            </a:r>
            <a:r>
              <a:rPr lang="en-US" dirty="0" smtClean="0"/>
              <a:t>of Workforce Development</a:t>
            </a:r>
            <a:endParaRPr lang="en-US" dirty="0"/>
          </a:p>
        </p:txBody>
      </p:sp>
      <p:pic>
        <p:nvPicPr>
          <p:cNvPr id="4" name="Picture 3"/>
          <p:cNvPicPr>
            <a:picLocks noChangeAspect="1"/>
          </p:cNvPicPr>
          <p:nvPr/>
        </p:nvPicPr>
        <p:blipFill>
          <a:blip r:embed="rId2"/>
          <a:stretch>
            <a:fillRect/>
          </a:stretch>
        </p:blipFill>
        <p:spPr>
          <a:xfrm>
            <a:off x="1071418" y="2571841"/>
            <a:ext cx="10102801" cy="2914560"/>
          </a:xfrm>
          <a:prstGeom prst="rect">
            <a:avLst/>
          </a:prstGeom>
        </p:spPr>
      </p:pic>
    </p:spTree>
    <p:extLst>
      <p:ext uri="{BB962C8B-B14F-4D97-AF65-F5344CB8AC3E}">
        <p14:creationId xmlns:p14="http://schemas.microsoft.com/office/powerpoint/2010/main" val="757907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5110" y="655781"/>
            <a:ext cx="4446740" cy="946570"/>
          </a:xfrm>
        </p:spPr>
        <p:txBody>
          <a:bodyPr/>
          <a:lstStyle/>
          <a:p>
            <a:pPr algn="ctr"/>
            <a:r>
              <a:rPr lang="en-US" b="1" dirty="0" smtClean="0"/>
              <a:t>Livingston </a:t>
            </a:r>
            <a:br>
              <a:rPr lang="en-US" b="1" dirty="0" smtClean="0"/>
            </a:br>
            <a:r>
              <a:rPr lang="en-US" b="1" dirty="0" smtClean="0"/>
              <a:t>Summer of ZOOM</a:t>
            </a:r>
            <a:endParaRPr lang="en-US" b="1" dirty="0"/>
          </a:p>
        </p:txBody>
      </p:sp>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l="23759" r="23759"/>
          <a:stretch>
            <a:fillRect/>
          </a:stretch>
        </p:blipFill>
        <p:spPr>
          <a:xfrm>
            <a:off x="6369712" y="116058"/>
            <a:ext cx="5166506" cy="6478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sp>
        <p:nvSpPr>
          <p:cNvPr id="9" name="Text Placeholder 8"/>
          <p:cNvSpPr>
            <a:spLocks noGrp="1"/>
          </p:cNvSpPr>
          <p:nvPr>
            <p:ph type="body" sz="half" idx="2"/>
          </p:nvPr>
        </p:nvSpPr>
        <p:spPr>
          <a:xfrm>
            <a:off x="901048" y="2152074"/>
            <a:ext cx="4770079" cy="4110182"/>
          </a:xfrm>
          <a:ln>
            <a:solidFill>
              <a:schemeClr val="accent1">
                <a:lumMod val="50000"/>
              </a:schemeClr>
            </a:solidFill>
          </a:ln>
        </p:spPr>
        <p:txBody>
          <a:bodyPr>
            <a:normAutofit/>
          </a:bodyPr>
          <a:lstStyle/>
          <a:p>
            <a:pPr marL="457200" indent="-457200">
              <a:buFont typeface="Wingdings" panose="05000000000000000000" pitchFamily="2" charset="2"/>
              <a:buChar char="Ø"/>
            </a:pPr>
            <a:r>
              <a:rPr lang="en-US" sz="2800" b="1" dirty="0" smtClean="0">
                <a:solidFill>
                  <a:schemeClr val="bg1"/>
                </a:solidFill>
              </a:rPr>
              <a:t>On-line Interviews </a:t>
            </a:r>
            <a:r>
              <a:rPr lang="en-US" sz="2800" b="1" dirty="0" smtClean="0">
                <a:solidFill>
                  <a:schemeClr val="bg1"/>
                </a:solidFill>
              </a:rPr>
              <a:t> </a:t>
            </a:r>
          </a:p>
          <a:p>
            <a:pPr marL="457200" indent="-457200">
              <a:buFont typeface="Wingdings" panose="05000000000000000000" pitchFamily="2" charset="2"/>
              <a:buChar char="Ø"/>
            </a:pPr>
            <a:r>
              <a:rPr lang="en-US" sz="2800" b="1" dirty="0" smtClean="0">
                <a:solidFill>
                  <a:schemeClr val="bg1"/>
                </a:solidFill>
              </a:rPr>
              <a:t>3 </a:t>
            </a:r>
            <a:r>
              <a:rPr lang="en-US" sz="2800" b="1" dirty="0" smtClean="0">
                <a:solidFill>
                  <a:schemeClr val="bg1"/>
                </a:solidFill>
              </a:rPr>
              <a:t>day </a:t>
            </a:r>
            <a:r>
              <a:rPr lang="en-US" sz="2800" b="1" dirty="0" smtClean="0">
                <a:solidFill>
                  <a:schemeClr val="bg1"/>
                </a:solidFill>
              </a:rPr>
              <a:t>Orientation </a:t>
            </a:r>
            <a:endParaRPr lang="en-US" sz="2800" b="1" dirty="0" smtClean="0">
              <a:solidFill>
                <a:schemeClr val="bg1"/>
              </a:solidFill>
            </a:endParaRPr>
          </a:p>
          <a:p>
            <a:pPr marL="457200" indent="-457200">
              <a:buFont typeface="Wingdings" panose="05000000000000000000" pitchFamily="2" charset="2"/>
              <a:buChar char="Ø"/>
            </a:pPr>
            <a:r>
              <a:rPr lang="en-US" sz="2800" b="1" dirty="0" smtClean="0">
                <a:solidFill>
                  <a:schemeClr val="bg1"/>
                </a:solidFill>
              </a:rPr>
              <a:t>43 TANF </a:t>
            </a:r>
            <a:r>
              <a:rPr lang="en-US" sz="2800" b="1" dirty="0" smtClean="0">
                <a:solidFill>
                  <a:schemeClr val="bg1"/>
                </a:solidFill>
              </a:rPr>
              <a:t>Hired</a:t>
            </a:r>
            <a:endParaRPr lang="en-US" sz="2800" b="1" dirty="0" smtClean="0">
              <a:solidFill>
                <a:schemeClr val="bg1"/>
              </a:solidFill>
            </a:endParaRPr>
          </a:p>
          <a:p>
            <a:pPr marL="457200" indent="-457200">
              <a:buFont typeface="Wingdings" panose="05000000000000000000" pitchFamily="2" charset="2"/>
              <a:buChar char="Ø"/>
            </a:pPr>
            <a:r>
              <a:rPr lang="en-US" sz="2800" b="1" dirty="0" smtClean="0">
                <a:solidFill>
                  <a:schemeClr val="bg1"/>
                </a:solidFill>
              </a:rPr>
              <a:t>1 WIOA </a:t>
            </a:r>
            <a:r>
              <a:rPr lang="en-US" sz="2800" b="1" dirty="0" smtClean="0">
                <a:solidFill>
                  <a:schemeClr val="bg1"/>
                </a:solidFill>
              </a:rPr>
              <a:t>H</a:t>
            </a:r>
            <a:r>
              <a:rPr lang="en-US" sz="2800" b="1" dirty="0" smtClean="0">
                <a:solidFill>
                  <a:schemeClr val="bg1"/>
                </a:solidFill>
              </a:rPr>
              <a:t>ired</a:t>
            </a:r>
            <a:endParaRPr lang="en-US" sz="2800" b="1" dirty="0" smtClean="0">
              <a:solidFill>
                <a:schemeClr val="bg1"/>
              </a:solidFill>
            </a:endParaRPr>
          </a:p>
          <a:p>
            <a:pPr marL="457200" indent="-457200">
              <a:buFont typeface="Wingdings" panose="05000000000000000000" pitchFamily="2" charset="2"/>
              <a:buChar char="Ø"/>
            </a:pPr>
            <a:r>
              <a:rPr lang="en-US" sz="2800" b="1" dirty="0" smtClean="0">
                <a:solidFill>
                  <a:schemeClr val="bg1"/>
                </a:solidFill>
              </a:rPr>
              <a:t>5 Recruited for Year Round Young Adult </a:t>
            </a:r>
            <a:r>
              <a:rPr lang="en-US" sz="2800" b="1" dirty="0" smtClean="0">
                <a:solidFill>
                  <a:schemeClr val="bg1"/>
                </a:solidFill>
              </a:rPr>
              <a:t>Program</a:t>
            </a:r>
            <a:endParaRPr lang="en-US" b="1" dirty="0">
              <a:solidFill>
                <a:schemeClr val="bg1"/>
              </a:solidFill>
            </a:endParaRPr>
          </a:p>
        </p:txBody>
      </p:sp>
    </p:spTree>
    <p:extLst>
      <p:ext uri="{BB962C8B-B14F-4D97-AF65-F5344CB8AC3E}">
        <p14:creationId xmlns:p14="http://schemas.microsoft.com/office/powerpoint/2010/main" val="3741688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75" y="363255"/>
            <a:ext cx="6019800" cy="1143000"/>
          </a:xfrm>
        </p:spPr>
        <p:txBody>
          <a:bodyPr>
            <a:normAutofit/>
          </a:bodyPr>
          <a:lstStyle/>
          <a:p>
            <a:pPr algn="ctr"/>
            <a:r>
              <a:rPr lang="en-US" b="1" dirty="0" smtClean="0"/>
              <a:t>Livingston </a:t>
            </a:r>
            <a:br>
              <a:rPr lang="en-US" b="1" dirty="0" smtClean="0"/>
            </a:br>
            <a:r>
              <a:rPr lang="en-US" b="1" dirty="0" smtClean="0"/>
              <a:t>Summer of Crews</a:t>
            </a:r>
            <a:endParaRPr lang="en-US" b="1"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3086" r="23086"/>
          <a:stretch>
            <a:fillRect/>
          </a:stretch>
        </p:blipFill>
        <p:spPr>
          <a:xfrm>
            <a:off x="6364575" y="363255"/>
            <a:ext cx="4321898" cy="6022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735602" y="2098110"/>
            <a:ext cx="3932237" cy="3397526"/>
          </a:xfrm>
          <a:ln>
            <a:solidFill>
              <a:schemeClr val="accent1">
                <a:lumMod val="50000"/>
              </a:schemeClr>
            </a:solidFill>
          </a:ln>
        </p:spPr>
        <p:txBody>
          <a:bodyPr>
            <a:normAutofit/>
          </a:bodyPr>
          <a:lstStyle/>
          <a:p>
            <a:pPr marL="285750" indent="-285750">
              <a:buFont typeface="Wingdings" panose="05000000000000000000" pitchFamily="2" charset="2"/>
              <a:buChar char="Ø"/>
            </a:pPr>
            <a:r>
              <a:rPr lang="en-US" sz="2000" b="1" dirty="0" smtClean="0">
                <a:solidFill>
                  <a:schemeClr val="bg1"/>
                </a:solidFill>
              </a:rPr>
              <a:t>3 Crews </a:t>
            </a:r>
            <a:r>
              <a:rPr lang="en-US" sz="2000" b="1" dirty="0" smtClean="0">
                <a:solidFill>
                  <a:schemeClr val="bg1"/>
                </a:solidFill>
              </a:rPr>
              <a:t>Served </a:t>
            </a:r>
            <a:r>
              <a:rPr lang="en-US" sz="2000" b="1" dirty="0" smtClean="0">
                <a:solidFill>
                  <a:schemeClr val="bg1"/>
                </a:solidFill>
              </a:rPr>
              <a:t>15 business locations</a:t>
            </a:r>
          </a:p>
          <a:p>
            <a:pPr marL="285750" indent="-285750">
              <a:buFont typeface="Wingdings" panose="05000000000000000000" pitchFamily="2" charset="2"/>
              <a:buChar char="Ø"/>
            </a:pPr>
            <a:r>
              <a:rPr lang="en-US" sz="2000" b="1" dirty="0" smtClean="0">
                <a:solidFill>
                  <a:schemeClr val="bg1"/>
                </a:solidFill>
              </a:rPr>
              <a:t>3 College age adults hired to supervise youth and coordinate projects</a:t>
            </a:r>
          </a:p>
          <a:p>
            <a:pPr marL="285750" indent="-285750">
              <a:buFont typeface="Wingdings" panose="05000000000000000000" pitchFamily="2" charset="2"/>
              <a:buChar char="Ø"/>
            </a:pPr>
            <a:r>
              <a:rPr lang="en-US" sz="2000" b="1" dirty="0" smtClean="0">
                <a:solidFill>
                  <a:schemeClr val="bg1"/>
                </a:solidFill>
              </a:rPr>
              <a:t>No worksite contract required when supervised by county employees</a:t>
            </a:r>
            <a:endParaRPr lang="en-US" sz="2000" b="1" dirty="0">
              <a:solidFill>
                <a:schemeClr val="bg1"/>
              </a:solidFill>
            </a:endParaRPr>
          </a:p>
        </p:txBody>
      </p:sp>
    </p:spTree>
    <p:extLst>
      <p:ext uri="{BB962C8B-B14F-4D97-AF65-F5344CB8AC3E}">
        <p14:creationId xmlns:p14="http://schemas.microsoft.com/office/powerpoint/2010/main" val="3891095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121</TotalTime>
  <Words>1040</Words>
  <Application>Microsoft Office PowerPoint</Application>
  <PresentationFormat>Widescreen</PresentationFormat>
  <Paragraphs>155</Paragraphs>
  <Slides>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Aharoni</vt:lpstr>
      <vt:lpstr>Berlin Sans FB</vt:lpstr>
      <vt:lpstr>Bernard MT Condensed</vt:lpstr>
      <vt:lpstr>Britannic Bold</vt:lpstr>
      <vt:lpstr>Calibri</vt:lpstr>
      <vt:lpstr>Century Gothic</vt:lpstr>
      <vt:lpstr>Wingdings</vt:lpstr>
      <vt:lpstr>Wingdings 3</vt:lpstr>
      <vt:lpstr>Slice</vt:lpstr>
      <vt:lpstr>       Genesee-Livingston-Orleans-Wyoming  Local Workforce Development Area </vt:lpstr>
      <vt:lpstr>Genesee County Job Development Bureau</vt:lpstr>
      <vt:lpstr>Genesee County  Summer Youth Employment Program</vt:lpstr>
      <vt:lpstr>Hard at WOrk</vt:lpstr>
      <vt:lpstr>Success Stories</vt:lpstr>
      <vt:lpstr>PowerPoint Presentation</vt:lpstr>
      <vt:lpstr>Livingston County  Office of Workforce Development</vt:lpstr>
      <vt:lpstr>Livingston  Summer of ZOOM</vt:lpstr>
      <vt:lpstr>Livingston  Summer of Crews</vt:lpstr>
      <vt:lpstr>Livingston  Summer of COVID</vt:lpstr>
      <vt:lpstr>Orleans County Job Development Agency</vt:lpstr>
      <vt:lpstr>Orleans County Summer Youth Employment Program 2020</vt:lpstr>
      <vt:lpstr>Job Skills Learned by 2020 Summer Youth Participants</vt:lpstr>
      <vt:lpstr>PowerPoint Presentation</vt:lpstr>
      <vt:lpstr>Wyoming County Community Action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Lazarony</dc:creator>
  <cp:lastModifiedBy>Michele Nichols</cp:lastModifiedBy>
  <cp:revision>37</cp:revision>
  <dcterms:created xsi:type="dcterms:W3CDTF">2020-11-03T17:25:47Z</dcterms:created>
  <dcterms:modified xsi:type="dcterms:W3CDTF">2020-11-06T17:01:09Z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